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83" r:id="rId3"/>
    <p:sldId id="282" r:id="rId4"/>
    <p:sldId id="267" r:id="rId5"/>
    <p:sldId id="288" r:id="rId6"/>
    <p:sldId id="290" r:id="rId7"/>
    <p:sldId id="262" r:id="rId8"/>
    <p:sldId id="257" r:id="rId9"/>
    <p:sldId id="278" r:id="rId10"/>
    <p:sldId id="279" r:id="rId11"/>
    <p:sldId id="263" r:id="rId12"/>
    <p:sldId id="264" r:id="rId13"/>
    <p:sldId id="259" r:id="rId14"/>
    <p:sldId id="268" r:id="rId15"/>
    <p:sldId id="291" r:id="rId16"/>
    <p:sldId id="292" r:id="rId17"/>
    <p:sldId id="293" r:id="rId18"/>
    <p:sldId id="272" r:id="rId19"/>
    <p:sldId id="294" r:id="rId20"/>
    <p:sldId id="273" r:id="rId21"/>
    <p:sldId id="265" r:id="rId22"/>
    <p:sldId id="274" r:id="rId23"/>
    <p:sldId id="284" r:id="rId24"/>
    <p:sldId id="280" r:id="rId25"/>
    <p:sldId id="286" r:id="rId26"/>
    <p:sldId id="276" r:id="rId27"/>
    <p:sldId id="260" r:id="rId28"/>
    <p:sldId id="277" r:id="rId29"/>
    <p:sldId id="275" r:id="rId30"/>
    <p:sldId id="287" r:id="rId31"/>
    <p:sldId id="266" r:id="rId32"/>
  </p:sldIdLst>
  <p:sldSz cx="9144000" cy="6858000" type="screen4x3"/>
  <p:notesSz cx="7008813" cy="9294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ippa McFarlane " initials="P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vertBarState="maximized">
    <p:restoredLeft sz="34587" autoAdjust="0"/>
    <p:restoredTop sz="94639" autoAdjust="0"/>
  </p:normalViewPr>
  <p:slideViewPr>
    <p:cSldViewPr snapToGrid="0" snapToObjects="1">
      <p:cViewPr>
        <p:scale>
          <a:sx n="107" d="100"/>
          <a:sy n="107" d="100"/>
        </p:scale>
        <p:origin x="-1734"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1" d="100"/>
          <a:sy n="91" d="100"/>
        </p:scale>
        <p:origin x="-37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8" tIns="46580" rIns="93158" bIns="46580" rtlCol="0"/>
          <a:lstStyle>
            <a:lvl1pPr algn="l">
              <a:defRPr sz="1200"/>
            </a:lvl1pPr>
          </a:lstStyle>
          <a:p>
            <a:endParaRPr lang="en-GB" dirty="0"/>
          </a:p>
        </p:txBody>
      </p:sp>
      <p:sp>
        <p:nvSpPr>
          <p:cNvPr id="3" name="Date Placeholder 2"/>
          <p:cNvSpPr>
            <a:spLocks noGrp="1"/>
          </p:cNvSpPr>
          <p:nvPr>
            <p:ph type="dt" sz="quarter" idx="1"/>
          </p:nvPr>
        </p:nvSpPr>
        <p:spPr>
          <a:xfrm>
            <a:off x="3970039" y="0"/>
            <a:ext cx="3037152" cy="464741"/>
          </a:xfrm>
          <a:prstGeom prst="rect">
            <a:avLst/>
          </a:prstGeom>
        </p:spPr>
        <p:txBody>
          <a:bodyPr vert="horz" lIns="93158" tIns="46580" rIns="93158" bIns="46580" rtlCol="0"/>
          <a:lstStyle>
            <a:lvl1pPr algn="r">
              <a:defRPr sz="1200"/>
            </a:lvl1pPr>
          </a:lstStyle>
          <a:p>
            <a:fld id="{98C2A340-A83E-4C17-A401-08B4C7E36B7E}" type="datetimeFigureOut">
              <a:rPr lang="en-GB" smtClean="0"/>
              <a:t>31/10/2019</a:t>
            </a:fld>
            <a:endParaRPr lang="en-GB" dirty="0"/>
          </a:p>
        </p:txBody>
      </p:sp>
      <p:sp>
        <p:nvSpPr>
          <p:cNvPr id="4" name="Footer Placeholder 3"/>
          <p:cNvSpPr>
            <a:spLocks noGrp="1"/>
          </p:cNvSpPr>
          <p:nvPr>
            <p:ph type="ftr" sz="quarter" idx="2"/>
          </p:nvPr>
        </p:nvSpPr>
        <p:spPr>
          <a:xfrm>
            <a:off x="0" y="8828459"/>
            <a:ext cx="3037152" cy="464741"/>
          </a:xfrm>
          <a:prstGeom prst="rect">
            <a:avLst/>
          </a:prstGeom>
        </p:spPr>
        <p:txBody>
          <a:bodyPr vert="horz" lIns="93158" tIns="46580" rIns="93158" bIns="4658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039" y="8828459"/>
            <a:ext cx="3037152" cy="464741"/>
          </a:xfrm>
          <a:prstGeom prst="rect">
            <a:avLst/>
          </a:prstGeom>
        </p:spPr>
        <p:txBody>
          <a:bodyPr vert="horz" lIns="93158" tIns="46580" rIns="93158" bIns="46580" rtlCol="0" anchor="b"/>
          <a:lstStyle>
            <a:lvl1pPr algn="r">
              <a:defRPr sz="1200"/>
            </a:lvl1pPr>
          </a:lstStyle>
          <a:p>
            <a:fld id="{923282F9-8A9D-4318-8E08-DD96A088DBA7}" type="slidenum">
              <a:rPr lang="en-GB" smtClean="0"/>
              <a:t>‹#›</a:t>
            </a:fld>
            <a:endParaRPr lang="en-GB" dirty="0"/>
          </a:p>
        </p:txBody>
      </p:sp>
    </p:spTree>
    <p:extLst>
      <p:ext uri="{BB962C8B-B14F-4D97-AF65-F5344CB8AC3E}">
        <p14:creationId xmlns:p14="http://schemas.microsoft.com/office/powerpoint/2010/main" val="4090577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8" tIns="46580" rIns="93158" bIns="46580" rtlCol="0"/>
          <a:lstStyle>
            <a:lvl1pPr algn="l">
              <a:defRPr sz="1200"/>
            </a:lvl1pPr>
          </a:lstStyle>
          <a:p>
            <a:endParaRPr lang="en-US" dirty="0"/>
          </a:p>
        </p:txBody>
      </p:sp>
      <p:sp>
        <p:nvSpPr>
          <p:cNvPr id="3" name="Date Placeholder 2"/>
          <p:cNvSpPr>
            <a:spLocks noGrp="1"/>
          </p:cNvSpPr>
          <p:nvPr>
            <p:ph type="dt" idx="1"/>
          </p:nvPr>
        </p:nvSpPr>
        <p:spPr>
          <a:xfrm>
            <a:off x="3970039" y="0"/>
            <a:ext cx="3037152" cy="464741"/>
          </a:xfrm>
          <a:prstGeom prst="rect">
            <a:avLst/>
          </a:prstGeom>
        </p:spPr>
        <p:txBody>
          <a:bodyPr vert="horz" lIns="93158" tIns="46580" rIns="93158" bIns="46580" rtlCol="0"/>
          <a:lstStyle>
            <a:lvl1pPr algn="r">
              <a:defRPr sz="1200"/>
            </a:lvl1pPr>
          </a:lstStyle>
          <a:p>
            <a:fld id="{AFD93FEC-4A3F-6140-9E2E-50BC58AC860B}" type="datetimeFigureOut">
              <a:rPr lang="en-US" smtClean="0"/>
              <a:t>10/31/2019</a:t>
            </a:fld>
            <a:endParaRPr lang="en-US" dirty="0"/>
          </a:p>
        </p:txBody>
      </p:sp>
      <p:sp>
        <p:nvSpPr>
          <p:cNvPr id="4" name="Slide Image Placeholder 3"/>
          <p:cNvSpPr>
            <a:spLocks noGrp="1" noRot="1" noChangeAspect="1"/>
          </p:cNvSpPr>
          <p:nvPr>
            <p:ph type="sldImg" idx="2"/>
          </p:nvPr>
        </p:nvSpPr>
        <p:spPr>
          <a:xfrm>
            <a:off x="1181100" y="696913"/>
            <a:ext cx="4646613" cy="3486150"/>
          </a:xfrm>
          <a:prstGeom prst="rect">
            <a:avLst/>
          </a:prstGeom>
          <a:noFill/>
          <a:ln w="12700">
            <a:solidFill>
              <a:prstClr val="black"/>
            </a:solidFill>
          </a:ln>
        </p:spPr>
        <p:txBody>
          <a:bodyPr vert="horz" lIns="93158" tIns="46580" rIns="93158" bIns="46580" rtlCol="0" anchor="ctr"/>
          <a:lstStyle/>
          <a:p>
            <a:endParaRPr lang="en-US" dirty="0"/>
          </a:p>
        </p:txBody>
      </p:sp>
      <p:sp>
        <p:nvSpPr>
          <p:cNvPr id="5" name="Notes Placeholder 4"/>
          <p:cNvSpPr>
            <a:spLocks noGrp="1"/>
          </p:cNvSpPr>
          <p:nvPr>
            <p:ph type="body" sz="quarter" idx="3"/>
          </p:nvPr>
        </p:nvSpPr>
        <p:spPr>
          <a:xfrm>
            <a:off x="700882" y="4415036"/>
            <a:ext cx="5607050" cy="4182666"/>
          </a:xfrm>
          <a:prstGeom prst="rect">
            <a:avLst/>
          </a:prstGeom>
        </p:spPr>
        <p:txBody>
          <a:bodyPr vert="horz" lIns="93158" tIns="46580" rIns="93158" bIns="465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8459"/>
            <a:ext cx="3037152" cy="464741"/>
          </a:xfrm>
          <a:prstGeom prst="rect">
            <a:avLst/>
          </a:prstGeom>
        </p:spPr>
        <p:txBody>
          <a:bodyPr vert="horz" lIns="93158" tIns="46580" rIns="93158" bIns="465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039" y="8828459"/>
            <a:ext cx="3037152" cy="464741"/>
          </a:xfrm>
          <a:prstGeom prst="rect">
            <a:avLst/>
          </a:prstGeom>
        </p:spPr>
        <p:txBody>
          <a:bodyPr vert="horz" lIns="93158" tIns="46580" rIns="93158" bIns="46580" rtlCol="0" anchor="b"/>
          <a:lstStyle>
            <a:lvl1pPr algn="r">
              <a:defRPr sz="1200"/>
            </a:lvl1pPr>
          </a:lstStyle>
          <a:p>
            <a:fld id="{39D24B3A-5640-6D41-A0F9-B6B5E7F0DC57}" type="slidenum">
              <a:rPr lang="en-US" smtClean="0"/>
              <a:t>‹#›</a:t>
            </a:fld>
            <a:endParaRPr lang="en-US" dirty="0"/>
          </a:p>
        </p:txBody>
      </p:sp>
    </p:spTree>
    <p:extLst>
      <p:ext uri="{BB962C8B-B14F-4D97-AF65-F5344CB8AC3E}">
        <p14:creationId xmlns:p14="http://schemas.microsoft.com/office/powerpoint/2010/main" val="3094391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39D24B3A-5640-6D41-A0F9-B6B5E7F0DC57}" type="slidenum">
              <a:rPr lang="en-US" smtClean="0"/>
              <a:t>1</a:t>
            </a:fld>
            <a:endParaRPr lang="en-US" dirty="0"/>
          </a:p>
        </p:txBody>
      </p:sp>
    </p:spTree>
    <p:extLst>
      <p:ext uri="{BB962C8B-B14F-4D97-AF65-F5344CB8AC3E}">
        <p14:creationId xmlns:p14="http://schemas.microsoft.com/office/powerpoint/2010/main" val="3510756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10</a:t>
            </a:fld>
            <a:endParaRPr lang="en-US" dirty="0"/>
          </a:p>
        </p:txBody>
      </p:sp>
    </p:spTree>
    <p:extLst>
      <p:ext uri="{BB962C8B-B14F-4D97-AF65-F5344CB8AC3E}">
        <p14:creationId xmlns:p14="http://schemas.microsoft.com/office/powerpoint/2010/main" val="413950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Traditionally cases called on by seniority of one or either advocate although estimated length of hearing will be relevant. Speak to other attorneys in the courtroom.</a:t>
            </a:r>
          </a:p>
          <a:p>
            <a:endParaRPr lang="en-US" sz="1800" dirty="0" smtClean="0"/>
          </a:p>
          <a:p>
            <a:r>
              <a:rPr lang="en-US" sz="1800" dirty="0" smtClean="0"/>
              <a:t>Who </a:t>
            </a:r>
            <a:r>
              <a:rPr lang="en-US" sz="1800" dirty="0"/>
              <a:t>are you and who do you represent?  Who are the others in court?</a:t>
            </a:r>
          </a:p>
          <a:p>
            <a:endParaRPr lang="en-US" sz="1800" dirty="0" smtClean="0"/>
          </a:p>
          <a:p>
            <a:r>
              <a:rPr lang="en-US" sz="1800" dirty="0" smtClean="0"/>
              <a:t>What </a:t>
            </a:r>
            <a:r>
              <a:rPr lang="en-US" sz="1800" dirty="0"/>
              <a:t>is the purpose of the hearing?</a:t>
            </a:r>
          </a:p>
          <a:p>
            <a:endParaRPr lang="en-US" sz="1800" dirty="0" smtClean="0"/>
          </a:p>
          <a:p>
            <a:r>
              <a:rPr lang="en-US" sz="1800" dirty="0" smtClean="0"/>
              <a:t>Sometimes </a:t>
            </a:r>
            <a:r>
              <a:rPr lang="en-US" sz="1800" dirty="0"/>
              <a:t>bundles do not make it to the file.</a:t>
            </a:r>
          </a:p>
        </p:txBody>
      </p:sp>
      <p:sp>
        <p:nvSpPr>
          <p:cNvPr id="4" name="Slide Number Placeholder 3"/>
          <p:cNvSpPr>
            <a:spLocks noGrp="1"/>
          </p:cNvSpPr>
          <p:nvPr>
            <p:ph type="sldNum" sz="quarter" idx="10"/>
          </p:nvPr>
        </p:nvSpPr>
        <p:spPr/>
        <p:txBody>
          <a:bodyPr/>
          <a:lstStyle/>
          <a:p>
            <a:fld id="{39D24B3A-5640-6D41-A0F9-B6B5E7F0DC57}" type="slidenum">
              <a:rPr lang="en-US" smtClean="0"/>
              <a:t>11</a:t>
            </a:fld>
            <a:endParaRPr lang="en-US" dirty="0"/>
          </a:p>
        </p:txBody>
      </p:sp>
    </p:spTree>
    <p:extLst>
      <p:ext uri="{BB962C8B-B14F-4D97-AF65-F5344CB8AC3E}">
        <p14:creationId xmlns:p14="http://schemas.microsoft.com/office/powerpoint/2010/main" val="910235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600" dirty="0"/>
              <a:t>Will your honour please excuse my back?”</a:t>
            </a:r>
          </a:p>
          <a:p>
            <a:endParaRPr lang="en-US" sz="1600" dirty="0"/>
          </a:p>
          <a:p>
            <a:r>
              <a:rPr lang="en-US" sz="1600" dirty="0"/>
              <a:t>Always stand up unless in chambers.  If you have an injury that prevents you from standing seek permission to remain seated.</a:t>
            </a:r>
          </a:p>
          <a:p>
            <a:endParaRPr lang="en-US" sz="1600" dirty="0"/>
          </a:p>
          <a:p>
            <a:r>
              <a:rPr lang="en-US" sz="1600" dirty="0"/>
              <a:t>Watch the pen – do not rush otherwise the Magistrate may not appreciate the weight of your argument or miss a vital piece of evidence.  </a:t>
            </a:r>
          </a:p>
          <a:p>
            <a:endParaRPr lang="en-US" sz="1600" dirty="0"/>
          </a:p>
          <a:p>
            <a:r>
              <a:rPr lang="en-US" sz="1600" dirty="0"/>
              <a:t>No audio recording</a:t>
            </a:r>
          </a:p>
          <a:p>
            <a:endParaRPr lang="en-US" sz="1600" dirty="0"/>
          </a:p>
          <a:p>
            <a:r>
              <a:rPr lang="en-US" sz="1600" dirty="0"/>
              <a:t>Jack – in- the- box – hovering on the top of the chair. – disrespectful and distracting.</a:t>
            </a:r>
          </a:p>
        </p:txBody>
      </p:sp>
      <p:sp>
        <p:nvSpPr>
          <p:cNvPr id="4" name="Slide Number Placeholder 3"/>
          <p:cNvSpPr>
            <a:spLocks noGrp="1"/>
          </p:cNvSpPr>
          <p:nvPr>
            <p:ph type="sldNum" sz="quarter" idx="10"/>
          </p:nvPr>
        </p:nvSpPr>
        <p:spPr/>
        <p:txBody>
          <a:bodyPr/>
          <a:lstStyle/>
          <a:p>
            <a:fld id="{39D24B3A-5640-6D41-A0F9-B6B5E7F0DC57}" type="slidenum">
              <a:rPr lang="en-US" smtClean="0"/>
              <a:t>12</a:t>
            </a:fld>
            <a:endParaRPr lang="en-US" dirty="0"/>
          </a:p>
        </p:txBody>
      </p:sp>
    </p:spTree>
    <p:extLst>
      <p:ext uri="{BB962C8B-B14F-4D97-AF65-F5344CB8AC3E}">
        <p14:creationId xmlns:p14="http://schemas.microsoft.com/office/powerpoint/2010/main" val="4274968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Vast majority of people in the Summary Court are unrepresented</a:t>
            </a:r>
            <a:r>
              <a:rPr lang="en-US" sz="1600" dirty="0" smtClean="0"/>
              <a:t>.</a:t>
            </a:r>
          </a:p>
          <a:p>
            <a:endParaRPr lang="en-US" sz="1600" dirty="0"/>
          </a:p>
          <a:p>
            <a:r>
              <a:rPr lang="en-US" sz="1600" dirty="0" smtClean="0"/>
              <a:t>Always remember your first duty is to the court.</a:t>
            </a:r>
          </a:p>
          <a:p>
            <a:endParaRPr lang="en-US" sz="1600" dirty="0"/>
          </a:p>
          <a:p>
            <a:r>
              <a:rPr lang="en-US" sz="1600" dirty="0" smtClean="0"/>
              <a:t>  </a:t>
            </a:r>
            <a:endParaRPr lang="en-US" sz="1600" dirty="0"/>
          </a:p>
        </p:txBody>
      </p:sp>
      <p:sp>
        <p:nvSpPr>
          <p:cNvPr id="4" name="Slide Number Placeholder 3"/>
          <p:cNvSpPr>
            <a:spLocks noGrp="1"/>
          </p:cNvSpPr>
          <p:nvPr>
            <p:ph type="sldNum" sz="quarter" idx="10"/>
          </p:nvPr>
        </p:nvSpPr>
        <p:spPr/>
        <p:txBody>
          <a:bodyPr/>
          <a:lstStyle/>
          <a:p>
            <a:fld id="{39D24B3A-5640-6D41-A0F9-B6B5E7F0DC57}" type="slidenum">
              <a:rPr lang="en-US" smtClean="0"/>
              <a:t>13</a:t>
            </a:fld>
            <a:endParaRPr lang="en-US" dirty="0"/>
          </a:p>
        </p:txBody>
      </p:sp>
    </p:spTree>
    <p:extLst>
      <p:ext uri="{BB962C8B-B14F-4D97-AF65-F5344CB8AC3E}">
        <p14:creationId xmlns:p14="http://schemas.microsoft.com/office/powerpoint/2010/main" val="10404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882" y="4415036"/>
            <a:ext cx="5607050" cy="4706385"/>
          </a:xfrm>
        </p:spPr>
        <p:txBody>
          <a:bodyPr/>
          <a:lstStyle/>
          <a:p>
            <a:r>
              <a:rPr lang="en-US" sz="1600" dirty="0"/>
              <a:t>Magistrates look for substance not style.  We are not a jury - </a:t>
            </a:r>
          </a:p>
          <a:p>
            <a:endParaRPr lang="en-US" sz="1600" dirty="0"/>
          </a:p>
          <a:p>
            <a:r>
              <a:rPr lang="en-US" sz="1600" dirty="0"/>
              <a:t>Know the difference between an open and leading question and when you mat use leading questions.  If not in dispute then can agree to lead.</a:t>
            </a:r>
          </a:p>
          <a:p>
            <a:endParaRPr lang="en-US" sz="1600" dirty="0"/>
          </a:p>
          <a:p>
            <a:r>
              <a:rPr lang="en-US" sz="1600" dirty="0"/>
              <a:t>Do not ask the question 5 times with marginal variation – the answer is unlikely to change but the practice will test the patience of the Magistrate.</a:t>
            </a:r>
          </a:p>
          <a:p>
            <a:endParaRPr lang="en-US" sz="1600" dirty="0"/>
          </a:p>
          <a:p>
            <a:r>
              <a:rPr lang="en-US" sz="1600" dirty="0"/>
              <a:t>Regularly misquoting of the evidence is unacceptable</a:t>
            </a:r>
          </a:p>
          <a:p>
            <a:endParaRPr lang="en-US" sz="1600" dirty="0"/>
          </a:p>
          <a:p>
            <a:r>
              <a:rPr lang="en-US" sz="1600" dirty="0"/>
              <a:t>REMEMBER: no recoding of proceedings – the magistrate’s note is the court record   </a:t>
            </a:r>
          </a:p>
          <a:p>
            <a:endParaRPr lang="en-US" sz="1600" dirty="0"/>
          </a:p>
          <a:p>
            <a:r>
              <a:rPr lang="en-US" sz="1600" dirty="0"/>
              <a:t>Once you have made your point STOP.  </a:t>
            </a:r>
          </a:p>
          <a:p>
            <a:endParaRPr lang="en-US" sz="1600" dirty="0"/>
          </a:p>
          <a:p>
            <a:r>
              <a:rPr lang="en-US" sz="1600" dirty="0"/>
              <a:t>Bring 3 copies of all documents </a:t>
            </a:r>
          </a:p>
        </p:txBody>
      </p:sp>
      <p:sp>
        <p:nvSpPr>
          <p:cNvPr id="4" name="Slide Number Placeholder 3"/>
          <p:cNvSpPr>
            <a:spLocks noGrp="1"/>
          </p:cNvSpPr>
          <p:nvPr>
            <p:ph type="sldNum" sz="quarter" idx="10"/>
          </p:nvPr>
        </p:nvSpPr>
        <p:spPr/>
        <p:txBody>
          <a:bodyPr/>
          <a:lstStyle/>
          <a:p>
            <a:fld id="{39D24B3A-5640-6D41-A0F9-B6B5E7F0DC57}" type="slidenum">
              <a:rPr lang="en-US" smtClean="0"/>
              <a:t>14</a:t>
            </a:fld>
            <a:endParaRPr lang="en-US" dirty="0"/>
          </a:p>
        </p:txBody>
      </p:sp>
    </p:spTree>
    <p:extLst>
      <p:ext uri="{BB962C8B-B14F-4D97-AF65-F5344CB8AC3E}">
        <p14:creationId xmlns:p14="http://schemas.microsoft.com/office/powerpoint/2010/main" val="1924878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Who were you with?   </a:t>
            </a:r>
            <a:endParaRPr lang="en-US" sz="1600" dirty="0" smtClean="0"/>
          </a:p>
          <a:p>
            <a:endParaRPr lang="en-US" sz="1600" dirty="0"/>
          </a:p>
          <a:p>
            <a:r>
              <a:rPr lang="en-US" sz="1600" dirty="0"/>
              <a:t>When did this happen?</a:t>
            </a:r>
          </a:p>
          <a:p>
            <a:endParaRPr lang="en-US" sz="1600" dirty="0"/>
          </a:p>
          <a:p>
            <a:r>
              <a:rPr lang="en-US" sz="1600" dirty="0"/>
              <a:t>Where did this happen </a:t>
            </a:r>
          </a:p>
          <a:p>
            <a:endParaRPr lang="en-US" sz="1600" dirty="0"/>
          </a:p>
          <a:p>
            <a:r>
              <a:rPr lang="en-US" sz="1600" dirty="0"/>
              <a:t>Why were you there?</a:t>
            </a:r>
          </a:p>
          <a:p>
            <a:endParaRPr lang="en-US" sz="1600" dirty="0"/>
          </a:p>
          <a:p>
            <a:r>
              <a:rPr lang="en-US" sz="1600" dirty="0"/>
              <a:t>What did you do?</a:t>
            </a:r>
          </a:p>
          <a:p>
            <a:endParaRPr lang="en-US" sz="1600" dirty="0"/>
          </a:p>
          <a:p>
            <a:r>
              <a:rPr lang="en-US" sz="1600" dirty="0"/>
              <a:t>How did that make you feel?</a:t>
            </a:r>
          </a:p>
        </p:txBody>
      </p:sp>
      <p:sp>
        <p:nvSpPr>
          <p:cNvPr id="4" name="Slide Number Placeholder 3"/>
          <p:cNvSpPr>
            <a:spLocks noGrp="1"/>
          </p:cNvSpPr>
          <p:nvPr>
            <p:ph type="sldNum" sz="quarter" idx="10"/>
          </p:nvPr>
        </p:nvSpPr>
        <p:spPr/>
        <p:txBody>
          <a:bodyPr/>
          <a:lstStyle/>
          <a:p>
            <a:fld id="{39D24B3A-5640-6D41-A0F9-B6B5E7F0DC57}" type="slidenum">
              <a:rPr lang="en-US" smtClean="0"/>
              <a:t>15</a:t>
            </a:fld>
            <a:endParaRPr lang="en-US" dirty="0"/>
          </a:p>
        </p:txBody>
      </p:sp>
    </p:spTree>
    <p:extLst>
      <p:ext uri="{BB962C8B-B14F-4D97-AF65-F5344CB8AC3E}">
        <p14:creationId xmlns:p14="http://schemas.microsoft.com/office/powerpoint/2010/main" val="266786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You followed the other </a:t>
            </a:r>
            <a:r>
              <a:rPr lang="en-US" sz="1800" dirty="0" smtClean="0"/>
              <a:t>car, </a:t>
            </a:r>
            <a:r>
              <a:rPr lang="en-US" sz="1800" dirty="0"/>
              <a:t>didn’t you?</a:t>
            </a:r>
          </a:p>
          <a:p>
            <a:endParaRPr lang="en-US" sz="1800" dirty="0"/>
          </a:p>
          <a:p>
            <a:r>
              <a:rPr lang="en-US" sz="1800" dirty="0"/>
              <a:t>Do you agree that running on the pool deck is a dangerous thing to do?</a:t>
            </a:r>
          </a:p>
        </p:txBody>
      </p:sp>
      <p:sp>
        <p:nvSpPr>
          <p:cNvPr id="4" name="Slide Number Placeholder 3"/>
          <p:cNvSpPr>
            <a:spLocks noGrp="1"/>
          </p:cNvSpPr>
          <p:nvPr>
            <p:ph type="sldNum" sz="quarter" idx="10"/>
          </p:nvPr>
        </p:nvSpPr>
        <p:spPr/>
        <p:txBody>
          <a:bodyPr/>
          <a:lstStyle/>
          <a:p>
            <a:fld id="{39D24B3A-5640-6D41-A0F9-B6B5E7F0DC57}" type="slidenum">
              <a:rPr lang="en-US" smtClean="0"/>
              <a:t>16</a:t>
            </a:fld>
            <a:endParaRPr lang="en-US" dirty="0"/>
          </a:p>
        </p:txBody>
      </p:sp>
    </p:spTree>
    <p:extLst>
      <p:ext uri="{BB962C8B-B14F-4D97-AF65-F5344CB8AC3E}">
        <p14:creationId xmlns:p14="http://schemas.microsoft.com/office/powerpoint/2010/main" val="2633954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Answer: “Yes”</a:t>
            </a:r>
          </a:p>
          <a:p>
            <a:endParaRPr lang="en-US" sz="1800" dirty="0"/>
          </a:p>
          <a:p>
            <a:r>
              <a:rPr lang="en-US" sz="1800" dirty="0"/>
              <a:t>Does that mean “Yes, the door was </a:t>
            </a:r>
            <a:r>
              <a:rPr lang="en-US" sz="1800" dirty="0" smtClean="0"/>
              <a:t>locked”? </a:t>
            </a:r>
          </a:p>
          <a:p>
            <a:pPr algn="ctr"/>
            <a:r>
              <a:rPr lang="en-US" sz="1800" dirty="0" smtClean="0"/>
              <a:t>or </a:t>
            </a:r>
            <a:endParaRPr lang="en-US" sz="1800" dirty="0"/>
          </a:p>
          <a:p>
            <a:r>
              <a:rPr lang="en-US" sz="1800" dirty="0"/>
              <a:t>“Yes, after opening the door I saw Mr Smith”?</a:t>
            </a:r>
          </a:p>
          <a:p>
            <a:endParaRPr lang="en-US" sz="1800" dirty="0"/>
          </a:p>
          <a:p>
            <a:pPr defTabSz="457109">
              <a:defRPr/>
            </a:pPr>
            <a:r>
              <a:rPr lang="en-US" sz="1800" dirty="0"/>
              <a:t>“Is it not correct that the door was locked and it was only when you opened the door that you saw Mr Smith.</a:t>
            </a:r>
          </a:p>
          <a:p>
            <a:endParaRPr lang="en-US" sz="1800" dirty="0" smtClean="0"/>
          </a:p>
          <a:p>
            <a:r>
              <a:rPr lang="en-US" sz="1800" dirty="0" smtClean="0"/>
              <a:t>Maybe </a:t>
            </a:r>
            <a:r>
              <a:rPr lang="en-US" sz="1800" dirty="0"/>
              <a:t>the door was unlocked.  Had the witness seen Mr Smith before, e.g. out of the window?</a:t>
            </a:r>
          </a:p>
          <a:p>
            <a:endParaRPr lang="en-US" sz="1800" dirty="0"/>
          </a:p>
        </p:txBody>
      </p:sp>
      <p:sp>
        <p:nvSpPr>
          <p:cNvPr id="4" name="Slide Number Placeholder 3"/>
          <p:cNvSpPr>
            <a:spLocks noGrp="1"/>
          </p:cNvSpPr>
          <p:nvPr>
            <p:ph type="sldNum" sz="quarter" idx="10"/>
          </p:nvPr>
        </p:nvSpPr>
        <p:spPr/>
        <p:txBody>
          <a:bodyPr/>
          <a:lstStyle/>
          <a:p>
            <a:fld id="{39D24B3A-5640-6D41-A0F9-B6B5E7F0DC57}" type="slidenum">
              <a:rPr lang="en-US" smtClean="0"/>
              <a:t>17</a:t>
            </a:fld>
            <a:endParaRPr lang="en-US" dirty="0"/>
          </a:p>
        </p:txBody>
      </p:sp>
    </p:spTree>
    <p:extLst>
      <p:ext uri="{BB962C8B-B14F-4D97-AF65-F5344CB8AC3E}">
        <p14:creationId xmlns:p14="http://schemas.microsoft.com/office/powerpoint/2010/main" val="3863516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18</a:t>
            </a:fld>
            <a:endParaRPr lang="en-US" dirty="0"/>
          </a:p>
        </p:txBody>
      </p:sp>
    </p:spTree>
    <p:extLst>
      <p:ext uri="{BB962C8B-B14F-4D97-AF65-F5344CB8AC3E}">
        <p14:creationId xmlns:p14="http://schemas.microsoft.com/office/powerpoint/2010/main" val="1335131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If the parties have conflicting narratives then you must “put” your client’s case to the other party or witness.</a:t>
            </a:r>
          </a:p>
          <a:p>
            <a:endParaRPr lang="en-US" sz="1600" dirty="0"/>
          </a:p>
          <a:p>
            <a:r>
              <a:rPr lang="en-US" sz="1600" dirty="0"/>
              <a:t>This takes practice!</a:t>
            </a:r>
          </a:p>
          <a:p>
            <a:endParaRPr lang="en-US" sz="1600" dirty="0"/>
          </a:p>
          <a:p>
            <a:r>
              <a:rPr lang="en-US" sz="1600" dirty="0"/>
              <a:t>I put it to you that you were the aggressor?            </a:t>
            </a:r>
          </a:p>
          <a:p>
            <a:r>
              <a:rPr lang="en-US" sz="1600" dirty="0"/>
              <a:t>I put it to you that you raised your fist and punched my client to </a:t>
            </a:r>
            <a:r>
              <a:rPr lang="en-US" sz="1400" dirty="0"/>
              <a:t>the</a:t>
            </a:r>
            <a:r>
              <a:rPr lang="en-US" sz="1600" dirty="0"/>
              <a:t> face? (also compound question)       </a:t>
            </a:r>
          </a:p>
          <a:p>
            <a:endParaRPr lang="en-US" sz="1600" dirty="0"/>
          </a:p>
          <a:p>
            <a:r>
              <a:rPr lang="en-US" sz="1600" dirty="0"/>
              <a:t>I suggest to you that my client only punched you in self-defence.  </a:t>
            </a:r>
          </a:p>
          <a:p>
            <a:endParaRPr lang="en-US" sz="1600" dirty="0"/>
          </a:p>
          <a:p>
            <a:r>
              <a:rPr lang="en-US" sz="1600" dirty="0"/>
              <a:t>You were the aggressor, weren’t you?       </a:t>
            </a:r>
          </a:p>
          <a:p>
            <a:r>
              <a:rPr lang="en-US" sz="1600" dirty="0"/>
              <a:t>You raised your fist at him didn’t you?   </a:t>
            </a:r>
          </a:p>
          <a:p>
            <a:r>
              <a:rPr lang="en-US" sz="1600" dirty="0"/>
              <a:t>You punched him first, didn’t you?   </a:t>
            </a:r>
          </a:p>
          <a:p>
            <a:r>
              <a:rPr lang="en-US" sz="1600" dirty="0"/>
              <a:t>He had to strike you to stop you from hitting him again, didn’t he? </a:t>
            </a:r>
          </a:p>
        </p:txBody>
      </p:sp>
      <p:sp>
        <p:nvSpPr>
          <p:cNvPr id="4" name="Slide Number Placeholder 3"/>
          <p:cNvSpPr>
            <a:spLocks noGrp="1"/>
          </p:cNvSpPr>
          <p:nvPr>
            <p:ph type="sldNum" sz="quarter" idx="10"/>
          </p:nvPr>
        </p:nvSpPr>
        <p:spPr/>
        <p:txBody>
          <a:bodyPr/>
          <a:lstStyle/>
          <a:p>
            <a:fld id="{39D24B3A-5640-6D41-A0F9-B6B5E7F0DC57}" type="slidenum">
              <a:rPr lang="en-US" smtClean="0"/>
              <a:t>19</a:t>
            </a:fld>
            <a:endParaRPr lang="en-US" dirty="0"/>
          </a:p>
        </p:txBody>
      </p:sp>
    </p:spTree>
    <p:extLst>
      <p:ext uri="{BB962C8B-B14F-4D97-AF65-F5344CB8AC3E}">
        <p14:creationId xmlns:p14="http://schemas.microsoft.com/office/powerpoint/2010/main" val="2642029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hearings are less formal – many parties are unrepresented and so we are more flexible. – you must be too.  </a:t>
            </a:r>
          </a:p>
          <a:p>
            <a:endParaRPr lang="en-US" sz="1600" dirty="0"/>
          </a:p>
          <a:p>
            <a:r>
              <a:rPr lang="en-US" sz="1600" dirty="0"/>
              <a:t>Criminal Court – Max 4 years (1 offence) 8 years (2 or more offences</a:t>
            </a:r>
            <a:r>
              <a:rPr lang="en-US" sz="1600" dirty="0" smtClean="0"/>
              <a:t>) – exceptions are Firearms and Drugs offences</a:t>
            </a:r>
            <a:endParaRPr lang="en-US" sz="1600" dirty="0"/>
          </a:p>
          <a:p>
            <a:endParaRPr lang="en-US" sz="1600" dirty="0"/>
          </a:p>
          <a:p>
            <a:r>
              <a:rPr lang="en-US" sz="1600" dirty="0"/>
              <a:t>Civil Court: Largely debt collection, landlord/tenant disputes &amp; breach of contract (cannot grant injunctive relief)</a:t>
            </a:r>
          </a:p>
          <a:p>
            <a:r>
              <a:rPr lang="en-US" sz="1600" dirty="0"/>
              <a:t>≤ $20,000 Damages – Costs: ≤ $2,000 damages + max $500; ≤$10,000 = max $1,000; $10,000 - $20,000 = max $2,000  (think of costs implications of your application/trial)</a:t>
            </a:r>
          </a:p>
          <a:p>
            <a:endParaRPr lang="en-US" sz="1600" dirty="0"/>
          </a:p>
          <a:p>
            <a:r>
              <a:rPr lang="en-US" sz="1600" dirty="0"/>
              <a:t>Examination of judgment debtor (write letter in advance setting out what documents the debtor should bring)</a:t>
            </a:r>
            <a:endParaRPr lang="en-GB" sz="1600" dirty="0"/>
          </a:p>
        </p:txBody>
      </p:sp>
      <p:sp>
        <p:nvSpPr>
          <p:cNvPr id="4" name="Slide Number Placeholder 3"/>
          <p:cNvSpPr>
            <a:spLocks noGrp="1"/>
          </p:cNvSpPr>
          <p:nvPr>
            <p:ph type="sldNum" sz="quarter" idx="10"/>
          </p:nvPr>
        </p:nvSpPr>
        <p:spPr/>
        <p:txBody>
          <a:bodyPr/>
          <a:lstStyle/>
          <a:p>
            <a:fld id="{39D24B3A-5640-6D41-A0F9-B6B5E7F0DC57}" type="slidenum">
              <a:rPr lang="en-US" smtClean="0"/>
              <a:t>2</a:t>
            </a:fld>
            <a:endParaRPr lang="en-US" dirty="0"/>
          </a:p>
        </p:txBody>
      </p:sp>
    </p:spTree>
    <p:extLst>
      <p:ext uri="{BB962C8B-B14F-4D97-AF65-F5344CB8AC3E}">
        <p14:creationId xmlns:p14="http://schemas.microsoft.com/office/powerpoint/2010/main" val="3278725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20</a:t>
            </a:fld>
            <a:endParaRPr lang="en-US" dirty="0"/>
          </a:p>
        </p:txBody>
      </p:sp>
    </p:spTree>
    <p:extLst>
      <p:ext uri="{BB962C8B-B14F-4D97-AF65-F5344CB8AC3E}">
        <p14:creationId xmlns:p14="http://schemas.microsoft.com/office/powerpoint/2010/main" val="2812111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Running commentary and sarcasm are not acceptable.  </a:t>
            </a:r>
          </a:p>
          <a:p>
            <a:endParaRPr lang="en-US" sz="1600" dirty="0"/>
          </a:p>
          <a:p>
            <a:r>
              <a:rPr lang="en-US" sz="1600" dirty="0"/>
              <a:t>“Oh that is likely…”</a:t>
            </a:r>
          </a:p>
          <a:p>
            <a:endParaRPr lang="en-US" sz="1600" dirty="0"/>
          </a:p>
          <a:p>
            <a:r>
              <a:rPr lang="en-US" sz="1600" dirty="0"/>
              <a:t>“he is clearly lying”</a:t>
            </a:r>
          </a:p>
          <a:p>
            <a:endParaRPr lang="en-US" sz="1600" dirty="0"/>
          </a:p>
          <a:p>
            <a:r>
              <a:rPr lang="en-US" sz="1600" dirty="0"/>
              <a:t>If you must speak to your co-counsel, keep it quiet.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9D24B3A-5640-6D41-A0F9-B6B5E7F0DC57}" type="slidenum">
              <a:rPr lang="en-US" smtClean="0"/>
              <a:t>21</a:t>
            </a:fld>
            <a:endParaRPr lang="en-US" dirty="0"/>
          </a:p>
        </p:txBody>
      </p:sp>
    </p:spTree>
    <p:extLst>
      <p:ext uri="{BB962C8B-B14F-4D97-AF65-F5344CB8AC3E}">
        <p14:creationId xmlns:p14="http://schemas.microsoft.com/office/powerpoint/2010/main" val="4382676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Be respectful at all times – the magistrate will intervene if anyone is disrespectful or disruptive.  </a:t>
            </a:r>
          </a:p>
          <a:p>
            <a:r>
              <a:rPr lang="en-US" sz="1800" dirty="0"/>
              <a:t>Worst case scenario – contempt of court</a:t>
            </a:r>
          </a:p>
          <a:p>
            <a:endParaRPr lang="en-US" sz="1800" dirty="0"/>
          </a:p>
          <a:p>
            <a:r>
              <a:rPr lang="en-US" sz="1800" dirty="0"/>
              <a:t>In my submission… In my opinion… Your honour may consider… - remember that the final decision rests with the Magistrate.  </a:t>
            </a:r>
          </a:p>
          <a:p>
            <a:endParaRPr lang="en-US" sz="1800" dirty="0"/>
          </a:p>
          <a:p>
            <a:r>
              <a:rPr lang="en-US" sz="1800" dirty="0"/>
              <a:t>Signposts/ headlining : e.g. bail application – prosecution first – state that </a:t>
            </a:r>
          </a:p>
          <a:p>
            <a:endParaRPr lang="en-US" sz="1800" dirty="0"/>
          </a:p>
        </p:txBody>
      </p:sp>
      <p:sp>
        <p:nvSpPr>
          <p:cNvPr id="4" name="Slide Number Placeholder 3"/>
          <p:cNvSpPr>
            <a:spLocks noGrp="1"/>
          </p:cNvSpPr>
          <p:nvPr>
            <p:ph type="sldNum" sz="quarter" idx="10"/>
          </p:nvPr>
        </p:nvSpPr>
        <p:spPr/>
        <p:txBody>
          <a:bodyPr/>
          <a:lstStyle/>
          <a:p>
            <a:fld id="{39D24B3A-5640-6D41-A0F9-B6B5E7F0DC57}" type="slidenum">
              <a:rPr lang="en-US" smtClean="0"/>
              <a:t>22</a:t>
            </a:fld>
            <a:endParaRPr lang="en-US" dirty="0"/>
          </a:p>
        </p:txBody>
      </p:sp>
    </p:spTree>
    <p:extLst>
      <p:ext uri="{BB962C8B-B14F-4D97-AF65-F5344CB8AC3E}">
        <p14:creationId xmlns:p14="http://schemas.microsoft.com/office/powerpoint/2010/main" val="2546004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Confirm Magistrate has read affidavit.</a:t>
            </a:r>
          </a:p>
          <a:p>
            <a:endParaRPr lang="en-US" sz="1800" dirty="0"/>
          </a:p>
          <a:p>
            <a:r>
              <a:rPr lang="en-US" sz="1800" dirty="0"/>
              <a:t>Make sure the witness has had the opportunity to have refresh their memory before the trial.  </a:t>
            </a:r>
          </a:p>
          <a:p>
            <a:endParaRPr lang="en-US" sz="1800" dirty="0"/>
          </a:p>
          <a:p>
            <a:r>
              <a:rPr lang="en-US" sz="1800" dirty="0"/>
              <a:t>Additional questions not an opportunity to repeat content of affidavit.</a:t>
            </a:r>
          </a:p>
          <a:p>
            <a:endParaRPr lang="en-US" sz="1800" dirty="0"/>
          </a:p>
        </p:txBody>
      </p:sp>
      <p:sp>
        <p:nvSpPr>
          <p:cNvPr id="4" name="Slide Number Placeholder 3"/>
          <p:cNvSpPr>
            <a:spLocks noGrp="1"/>
          </p:cNvSpPr>
          <p:nvPr>
            <p:ph type="sldNum" sz="quarter" idx="10"/>
          </p:nvPr>
        </p:nvSpPr>
        <p:spPr/>
        <p:txBody>
          <a:bodyPr/>
          <a:lstStyle/>
          <a:p>
            <a:fld id="{39D24B3A-5640-6D41-A0F9-B6B5E7F0DC57}" type="slidenum">
              <a:rPr lang="en-US" smtClean="0"/>
              <a:t>23</a:t>
            </a:fld>
            <a:endParaRPr lang="en-US" dirty="0"/>
          </a:p>
        </p:txBody>
      </p:sp>
    </p:spTree>
    <p:extLst>
      <p:ext uri="{BB962C8B-B14F-4D97-AF65-F5344CB8AC3E}">
        <p14:creationId xmlns:p14="http://schemas.microsoft.com/office/powerpoint/2010/main" val="8674890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24</a:t>
            </a:fld>
            <a:endParaRPr lang="en-US" dirty="0"/>
          </a:p>
        </p:txBody>
      </p:sp>
    </p:spTree>
    <p:extLst>
      <p:ext uri="{BB962C8B-B14F-4D97-AF65-F5344CB8AC3E}">
        <p14:creationId xmlns:p14="http://schemas.microsoft.com/office/powerpoint/2010/main" val="17045751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D24B3A-5640-6D41-A0F9-B6B5E7F0DC57}" type="slidenum">
              <a:rPr lang="en-US" smtClean="0"/>
              <a:t>25</a:t>
            </a:fld>
            <a:endParaRPr lang="en-US" dirty="0"/>
          </a:p>
        </p:txBody>
      </p:sp>
    </p:spTree>
    <p:extLst>
      <p:ext uri="{BB962C8B-B14F-4D97-AF65-F5344CB8AC3E}">
        <p14:creationId xmlns:p14="http://schemas.microsoft.com/office/powerpoint/2010/main" val="3916201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Verbal garbage is distracting</a:t>
            </a:r>
          </a:p>
        </p:txBody>
      </p:sp>
      <p:sp>
        <p:nvSpPr>
          <p:cNvPr id="4" name="Slide Number Placeholder 3"/>
          <p:cNvSpPr>
            <a:spLocks noGrp="1"/>
          </p:cNvSpPr>
          <p:nvPr>
            <p:ph type="sldNum" sz="quarter" idx="10"/>
          </p:nvPr>
        </p:nvSpPr>
        <p:spPr/>
        <p:txBody>
          <a:bodyPr/>
          <a:lstStyle/>
          <a:p>
            <a:fld id="{39D24B3A-5640-6D41-A0F9-B6B5E7F0DC57}" type="slidenum">
              <a:rPr lang="en-US" smtClean="0"/>
              <a:t>26</a:t>
            </a:fld>
            <a:endParaRPr lang="en-US" dirty="0"/>
          </a:p>
        </p:txBody>
      </p:sp>
    </p:spTree>
    <p:extLst>
      <p:ext uri="{BB962C8B-B14F-4D97-AF65-F5344CB8AC3E}">
        <p14:creationId xmlns:p14="http://schemas.microsoft.com/office/powerpoint/2010/main" val="1076573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Cite paragraphs you rely upon and cross-reference.  </a:t>
            </a:r>
          </a:p>
          <a:p>
            <a:endParaRPr lang="en-US" sz="1600" dirty="0"/>
          </a:p>
          <a:p>
            <a:r>
              <a:rPr lang="en-US" sz="1600" dirty="0"/>
              <a:t>Highlight it in your authorities if provided.  </a:t>
            </a:r>
          </a:p>
          <a:p>
            <a:endParaRPr lang="en-US" sz="1600" dirty="0"/>
          </a:p>
          <a:p>
            <a:r>
              <a:rPr lang="en-US" sz="1600" dirty="0"/>
              <a:t>No need to provide basic cases. Donague v Stevenson (duty of care) and Galbraith (no case)</a:t>
            </a:r>
          </a:p>
          <a:p>
            <a:endParaRPr lang="en-US" sz="1600" dirty="0"/>
          </a:p>
          <a:p>
            <a:r>
              <a:rPr lang="en-US" sz="1600" dirty="0"/>
              <a:t>If written submissions ask tribunal if there is a particular point they wish you to expand on.</a:t>
            </a:r>
          </a:p>
          <a:p>
            <a:endParaRPr lang="en-US" sz="1600" dirty="0"/>
          </a:p>
          <a:p>
            <a:r>
              <a:rPr lang="en-US" sz="1600" dirty="0"/>
              <a:t>Read your tribunal – are they following your documents.  Watch the pen.</a:t>
            </a:r>
          </a:p>
        </p:txBody>
      </p:sp>
      <p:sp>
        <p:nvSpPr>
          <p:cNvPr id="4" name="Slide Number Placeholder 3"/>
          <p:cNvSpPr>
            <a:spLocks noGrp="1"/>
          </p:cNvSpPr>
          <p:nvPr>
            <p:ph type="sldNum" sz="quarter" idx="10"/>
          </p:nvPr>
        </p:nvSpPr>
        <p:spPr/>
        <p:txBody>
          <a:bodyPr/>
          <a:lstStyle/>
          <a:p>
            <a:fld id="{39D24B3A-5640-6D41-A0F9-B6B5E7F0DC57}" type="slidenum">
              <a:rPr lang="en-US" smtClean="0"/>
              <a:t>27</a:t>
            </a:fld>
            <a:endParaRPr lang="en-US" dirty="0"/>
          </a:p>
        </p:txBody>
      </p:sp>
    </p:spTree>
    <p:extLst>
      <p:ext uri="{BB962C8B-B14F-4D97-AF65-F5344CB8AC3E}">
        <p14:creationId xmlns:p14="http://schemas.microsoft.com/office/powerpoint/2010/main" val="3820116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Art not science</a:t>
            </a:r>
          </a:p>
          <a:p>
            <a:endParaRPr lang="en-US" sz="1600" dirty="0"/>
          </a:p>
          <a:p>
            <a:r>
              <a:rPr lang="en-US" sz="1600" dirty="0"/>
              <a:t>There is always something to learn.</a:t>
            </a:r>
          </a:p>
          <a:p>
            <a:endParaRPr lang="en-US" sz="1600" dirty="0"/>
          </a:p>
          <a:p>
            <a:r>
              <a:rPr lang="en-US" sz="1600" dirty="0"/>
              <a:t>Observe more experienced counsel – you will learn helpful phrases or ways to explain things and also examples of how not to do it.</a:t>
            </a:r>
          </a:p>
          <a:p>
            <a:endParaRPr lang="en-US" dirty="0"/>
          </a:p>
        </p:txBody>
      </p:sp>
      <p:sp>
        <p:nvSpPr>
          <p:cNvPr id="4" name="Slide Number Placeholder 3"/>
          <p:cNvSpPr>
            <a:spLocks noGrp="1"/>
          </p:cNvSpPr>
          <p:nvPr>
            <p:ph type="sldNum" sz="quarter" idx="10"/>
          </p:nvPr>
        </p:nvSpPr>
        <p:spPr/>
        <p:txBody>
          <a:bodyPr/>
          <a:lstStyle/>
          <a:p>
            <a:fld id="{39D24B3A-5640-6D41-A0F9-B6B5E7F0DC57}" type="slidenum">
              <a:rPr lang="en-US" smtClean="0"/>
              <a:t>28</a:t>
            </a:fld>
            <a:endParaRPr lang="en-US" dirty="0"/>
          </a:p>
        </p:txBody>
      </p:sp>
    </p:spTree>
    <p:extLst>
      <p:ext uri="{BB962C8B-B14F-4D97-AF65-F5344CB8AC3E}">
        <p14:creationId xmlns:p14="http://schemas.microsoft.com/office/powerpoint/2010/main" val="6449291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29</a:t>
            </a:fld>
            <a:endParaRPr lang="en-US" dirty="0"/>
          </a:p>
        </p:txBody>
      </p:sp>
    </p:spTree>
    <p:extLst>
      <p:ext uri="{BB962C8B-B14F-4D97-AF65-F5344CB8AC3E}">
        <p14:creationId xmlns:p14="http://schemas.microsoft.com/office/powerpoint/2010/main" val="198197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We cannot give injunctive relief or orders for specific performance.  </a:t>
            </a:r>
          </a:p>
          <a:p>
            <a:r>
              <a:rPr lang="en-US" sz="2000" dirty="0"/>
              <a:t>We do not hear Bill of Rights motions</a:t>
            </a:r>
          </a:p>
          <a:p>
            <a:r>
              <a:rPr lang="en-US" sz="2000" dirty="0"/>
              <a:t>We do not review decisions of statutory tribunals or even another Magistrate’s decision</a:t>
            </a:r>
          </a:p>
          <a:p>
            <a:r>
              <a:rPr lang="en-US" sz="2000" dirty="0"/>
              <a:t>You are an officer of the court.  </a:t>
            </a:r>
            <a:endParaRPr lang="en-GB" sz="2000" dirty="0"/>
          </a:p>
        </p:txBody>
      </p:sp>
      <p:sp>
        <p:nvSpPr>
          <p:cNvPr id="4" name="Slide Number Placeholder 3"/>
          <p:cNvSpPr>
            <a:spLocks noGrp="1"/>
          </p:cNvSpPr>
          <p:nvPr>
            <p:ph type="sldNum" sz="quarter" idx="10"/>
          </p:nvPr>
        </p:nvSpPr>
        <p:spPr/>
        <p:txBody>
          <a:bodyPr/>
          <a:lstStyle/>
          <a:p>
            <a:fld id="{39D24B3A-5640-6D41-A0F9-B6B5E7F0DC57}" type="slidenum">
              <a:rPr lang="en-US" smtClean="0"/>
              <a:t>3</a:t>
            </a:fld>
            <a:endParaRPr lang="en-US" dirty="0"/>
          </a:p>
        </p:txBody>
      </p:sp>
    </p:spTree>
    <p:extLst>
      <p:ext uri="{BB962C8B-B14F-4D97-AF65-F5344CB8AC3E}">
        <p14:creationId xmlns:p14="http://schemas.microsoft.com/office/powerpoint/2010/main" val="41755212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D24B3A-5640-6D41-A0F9-B6B5E7F0DC57}" type="slidenum">
              <a:rPr lang="en-US" smtClean="0"/>
              <a:t>30</a:t>
            </a:fld>
            <a:endParaRPr lang="en-US" dirty="0"/>
          </a:p>
        </p:txBody>
      </p:sp>
    </p:spTree>
    <p:extLst>
      <p:ext uri="{BB962C8B-B14F-4D97-AF65-F5344CB8AC3E}">
        <p14:creationId xmlns:p14="http://schemas.microsoft.com/office/powerpoint/2010/main" val="19699862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31</a:t>
            </a:fld>
            <a:endParaRPr lang="en-US" dirty="0"/>
          </a:p>
        </p:txBody>
      </p:sp>
    </p:spTree>
    <p:extLst>
      <p:ext uri="{BB962C8B-B14F-4D97-AF65-F5344CB8AC3E}">
        <p14:creationId xmlns:p14="http://schemas.microsoft.com/office/powerpoint/2010/main" val="3236509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882" y="4415036"/>
            <a:ext cx="5607050" cy="4328078"/>
          </a:xfrm>
        </p:spPr>
        <p:txBody>
          <a:bodyPr/>
          <a:lstStyle/>
          <a:p>
            <a:r>
              <a:rPr lang="en-US" sz="1400" dirty="0"/>
              <a:t>Check the list at night and again the next morning.  Things may change at the last moment.</a:t>
            </a:r>
          </a:p>
          <a:p>
            <a:endParaRPr lang="en-US" sz="1400" dirty="0"/>
          </a:p>
          <a:p>
            <a:r>
              <a:rPr lang="en-US" sz="1400" dirty="0"/>
              <a:t>Make sure you are not walking into a chambers hearing.  </a:t>
            </a:r>
          </a:p>
          <a:p>
            <a:endParaRPr lang="en-US" sz="1400" dirty="0"/>
          </a:p>
          <a:p>
            <a:r>
              <a:rPr lang="en-US" sz="1400" dirty="0"/>
              <a:t>If in private (family/children) you may be restricted as to who can come in to observe proceedings.  Ask for permission to have a paralegal or articled clerk sit in.</a:t>
            </a:r>
          </a:p>
          <a:p>
            <a:endParaRPr lang="en-US" sz="1400" dirty="0"/>
          </a:p>
          <a:p>
            <a:r>
              <a:rPr lang="en-US" sz="1400" dirty="0" smtClean="0"/>
              <a:t>Multiple listings in one court?</a:t>
            </a:r>
          </a:p>
          <a:p>
            <a:endParaRPr lang="en-US" sz="1400" dirty="0"/>
          </a:p>
          <a:p>
            <a:r>
              <a:rPr lang="en-US" sz="1400" dirty="0"/>
              <a:t>Don’t be disrespectful to your opponent.  Leave disputes at the door.</a:t>
            </a:r>
          </a:p>
          <a:p>
            <a:endParaRPr lang="en-US" sz="1400" dirty="0"/>
          </a:p>
          <a:p>
            <a:r>
              <a:rPr lang="en-US" sz="1400" dirty="0"/>
              <a:t>Don</a:t>
            </a:r>
            <a:r>
              <a:rPr lang="fr-FR" sz="1400" dirty="0"/>
              <a:t>’</a:t>
            </a:r>
            <a:r>
              <a:rPr lang="en-US" sz="1400" dirty="0"/>
              <a:t>t ask for the </a:t>
            </a:r>
            <a:r>
              <a:rPr lang="en-US" sz="1400" dirty="0" smtClean="0"/>
              <a:t>unreasonable </a:t>
            </a:r>
            <a:r>
              <a:rPr lang="en-US" sz="1400" dirty="0"/>
              <a:t>– absolute discharge for burglary    or   Over-inflated </a:t>
            </a:r>
            <a:r>
              <a:rPr lang="en-US" sz="1400" dirty="0" smtClean="0"/>
              <a:t>damages</a:t>
            </a:r>
          </a:p>
          <a:p>
            <a:endParaRPr lang="en-US" sz="1400" dirty="0"/>
          </a:p>
          <a:p>
            <a:r>
              <a:rPr lang="en-US" sz="1400" dirty="0"/>
              <a:t>If you inadvertently misstated something then admit it.</a:t>
            </a:r>
          </a:p>
        </p:txBody>
      </p:sp>
      <p:sp>
        <p:nvSpPr>
          <p:cNvPr id="4" name="Slide Number Placeholder 3"/>
          <p:cNvSpPr>
            <a:spLocks noGrp="1"/>
          </p:cNvSpPr>
          <p:nvPr>
            <p:ph type="sldNum" sz="quarter" idx="10"/>
          </p:nvPr>
        </p:nvSpPr>
        <p:spPr/>
        <p:txBody>
          <a:bodyPr/>
          <a:lstStyle/>
          <a:p>
            <a:fld id="{39D24B3A-5640-6D41-A0F9-B6B5E7F0DC57}" type="slidenum">
              <a:rPr lang="en-US" smtClean="0"/>
              <a:t>4</a:t>
            </a:fld>
            <a:endParaRPr lang="en-US" dirty="0"/>
          </a:p>
        </p:txBody>
      </p:sp>
    </p:spTree>
    <p:extLst>
      <p:ext uri="{BB962C8B-B14F-4D97-AF65-F5344CB8AC3E}">
        <p14:creationId xmlns:p14="http://schemas.microsoft.com/office/powerpoint/2010/main" val="1751508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39D24B3A-5640-6D41-A0F9-B6B5E7F0DC57}" type="slidenum">
              <a:rPr lang="en-US" smtClean="0"/>
              <a:t>5</a:t>
            </a:fld>
            <a:endParaRPr lang="en-US" dirty="0"/>
          </a:p>
        </p:txBody>
      </p:sp>
    </p:spTree>
    <p:extLst>
      <p:ext uri="{BB962C8B-B14F-4D97-AF65-F5344CB8AC3E}">
        <p14:creationId xmlns:p14="http://schemas.microsoft.com/office/powerpoint/2010/main" val="13321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39D24B3A-5640-6D41-A0F9-B6B5E7F0DC57}" type="slidenum">
              <a:rPr lang="en-US" smtClean="0"/>
              <a:t>6</a:t>
            </a:fld>
            <a:endParaRPr lang="en-US" dirty="0"/>
          </a:p>
        </p:txBody>
      </p:sp>
    </p:spTree>
    <p:extLst>
      <p:ext uri="{BB962C8B-B14F-4D97-AF65-F5344CB8AC3E}">
        <p14:creationId xmlns:p14="http://schemas.microsoft.com/office/powerpoint/2010/main" val="13321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882" y="4415036"/>
            <a:ext cx="5607050" cy="4413423"/>
          </a:xfrm>
        </p:spPr>
        <p:txBody>
          <a:bodyPr/>
          <a:lstStyle/>
          <a:p>
            <a:pPr defTabSz="465794">
              <a:defRPr/>
            </a:pPr>
            <a:r>
              <a:rPr lang="en-US" sz="1600" dirty="0"/>
              <a:t>Art not science: It is not all about personality.  Not everyone feels confident in court room environment – with frequency comes confidence.  </a:t>
            </a:r>
          </a:p>
          <a:p>
            <a:pPr defTabSz="465794">
              <a:defRPr/>
            </a:pPr>
            <a:endParaRPr lang="en-US" sz="1600" dirty="0"/>
          </a:p>
          <a:p>
            <a:pPr defTabSz="465794">
              <a:defRPr/>
            </a:pPr>
            <a:r>
              <a:rPr lang="en-US" sz="1600" dirty="0"/>
              <a:t>Watch and learn from experience counsel – you can pick up helpful tricks and expressions and integrate into your style.</a:t>
            </a:r>
          </a:p>
          <a:p>
            <a:endParaRPr lang="en-US" sz="1600" dirty="0"/>
          </a:p>
          <a:p>
            <a:r>
              <a:rPr lang="en-US" sz="1600" dirty="0"/>
              <a:t>Know the basic structure of the hearing </a:t>
            </a:r>
          </a:p>
          <a:p>
            <a:endParaRPr lang="en-US" sz="1600" dirty="0"/>
          </a:p>
          <a:p>
            <a:endParaRPr lang="en-US" sz="1600" dirty="0"/>
          </a:p>
        </p:txBody>
      </p:sp>
      <p:sp>
        <p:nvSpPr>
          <p:cNvPr id="4" name="Slide Number Placeholder 3"/>
          <p:cNvSpPr>
            <a:spLocks noGrp="1"/>
          </p:cNvSpPr>
          <p:nvPr>
            <p:ph type="sldNum" sz="quarter" idx="10"/>
          </p:nvPr>
        </p:nvSpPr>
        <p:spPr/>
        <p:txBody>
          <a:bodyPr/>
          <a:lstStyle/>
          <a:p>
            <a:fld id="{39D24B3A-5640-6D41-A0F9-B6B5E7F0DC57}" type="slidenum">
              <a:rPr lang="en-US" smtClean="0"/>
              <a:t>7</a:t>
            </a:fld>
            <a:endParaRPr lang="en-US" dirty="0"/>
          </a:p>
        </p:txBody>
      </p:sp>
    </p:spTree>
    <p:extLst>
      <p:ext uri="{BB962C8B-B14F-4D97-AF65-F5344CB8AC3E}">
        <p14:creationId xmlns:p14="http://schemas.microsoft.com/office/powerpoint/2010/main" val="788090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040" y="4415036"/>
            <a:ext cx="5607050" cy="4674860"/>
          </a:xfrm>
        </p:spPr>
        <p:txBody>
          <a:bodyPr/>
          <a:lstStyle/>
          <a:p>
            <a:r>
              <a:rPr lang="en-US" sz="1300" dirty="0" smtClean="0"/>
              <a:t>Preparation </a:t>
            </a:r>
            <a:r>
              <a:rPr lang="en-US" sz="1300" dirty="0"/>
              <a:t>is key to advocacy.  A Magistrate can tell very quickly if you are unprepared.  Being unprepared has consequence –</a:t>
            </a:r>
          </a:p>
          <a:p>
            <a:r>
              <a:rPr lang="en-US" sz="1300" dirty="0"/>
              <a:t>Hearings take long</a:t>
            </a:r>
          </a:p>
          <a:p>
            <a:r>
              <a:rPr lang="en-US" sz="1300" dirty="0"/>
              <a:t>Your client may lose confidence in you (confidence in counsel is important)  </a:t>
            </a:r>
          </a:p>
          <a:p>
            <a:r>
              <a:rPr lang="en-US" sz="1300" dirty="0"/>
              <a:t>If you know your case your presentation will be more fluid.</a:t>
            </a:r>
          </a:p>
          <a:p>
            <a:r>
              <a:rPr lang="en-US" sz="1300" dirty="0"/>
              <a:t>You will not inadvertently overlook important facts that need to be adduced – e.g. identification evidence or correspondence supporting a fact you are trying to prove.</a:t>
            </a:r>
          </a:p>
          <a:p>
            <a:r>
              <a:rPr lang="en-US" sz="1300" dirty="0"/>
              <a:t>Know your law.  If you prepare the likely arguments in advance the case will progress.  If something unexpected comes up ask for time – depending on the complexity you may be given more or less time.  </a:t>
            </a:r>
          </a:p>
          <a:p>
            <a:r>
              <a:rPr lang="en-US" sz="1300" dirty="0"/>
              <a:t>Being late is disrespectful.  If you are scheduled in 2 different courts then send a message to the Magistrate ahead of time and include a time estimate of when you will arrive – tell the other court that you are due elsewhere so they can factor that in as well.</a:t>
            </a:r>
          </a:p>
          <a:p>
            <a:r>
              <a:rPr lang="en-US" sz="1300" dirty="0"/>
              <a:t>If you fail to come to court in a timely manner your case may be adjourned in your absence and the court may make a wasted costs order against you.</a:t>
            </a:r>
          </a:p>
          <a:p>
            <a:r>
              <a:rPr lang="en-US" sz="1300" dirty="0"/>
              <a:t>Many cases have settled at the door of court or attorney’s have been able to identify undisputed facts - saves money and time.  The magistrate does not want to hear that you have not discussed key issues.</a:t>
            </a:r>
          </a:p>
          <a:p>
            <a:endParaRPr lang="en-US" dirty="0"/>
          </a:p>
        </p:txBody>
      </p:sp>
      <p:sp>
        <p:nvSpPr>
          <p:cNvPr id="4" name="Slide Number Placeholder 3"/>
          <p:cNvSpPr>
            <a:spLocks noGrp="1"/>
          </p:cNvSpPr>
          <p:nvPr>
            <p:ph type="sldNum" sz="quarter" idx="10"/>
          </p:nvPr>
        </p:nvSpPr>
        <p:spPr/>
        <p:txBody>
          <a:bodyPr/>
          <a:lstStyle/>
          <a:p>
            <a:fld id="{39D24B3A-5640-6D41-A0F9-B6B5E7F0DC57}" type="slidenum">
              <a:rPr lang="en-US" smtClean="0"/>
              <a:t>8</a:t>
            </a:fld>
            <a:endParaRPr lang="en-US" dirty="0"/>
          </a:p>
        </p:txBody>
      </p:sp>
    </p:spTree>
    <p:extLst>
      <p:ext uri="{BB962C8B-B14F-4D97-AF65-F5344CB8AC3E}">
        <p14:creationId xmlns:p14="http://schemas.microsoft.com/office/powerpoint/2010/main" val="2151270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D24B3A-5640-6D41-A0F9-B6B5E7F0DC57}" type="slidenum">
              <a:rPr lang="en-US" smtClean="0"/>
              <a:t>9</a:t>
            </a:fld>
            <a:endParaRPr lang="en-US" dirty="0"/>
          </a:p>
        </p:txBody>
      </p:sp>
    </p:spTree>
    <p:extLst>
      <p:ext uri="{BB962C8B-B14F-4D97-AF65-F5344CB8AC3E}">
        <p14:creationId xmlns:p14="http://schemas.microsoft.com/office/powerpoint/2010/main" val="1168357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dirty="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dirty="0"/>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a:t>Click icon to add picture</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dirty="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a:t>Click icon to add picture</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dirty="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dirty="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dirty="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dirty="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10/31/2019</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judicial.ky/courts/cause-lists-all"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hyperlink" Target="https://www.theadvocatesgateway.org/toolkits" TargetMode="External"/><Relationship Id="rId5" Type="http://schemas.openxmlformats.org/officeDocument/2006/relationships/hyperlink" Target="https://www.judicial.ky/wp-content/uploads/OCC-Small-Claims-Handbook-5th-Edition-2015-Vol1-FINAL.pdf" TargetMode="External"/><Relationship Id="rId4" Type="http://schemas.openxmlformats.org/officeDocument/2006/relationships/hyperlink" Target="https://judicial.ky/wp-content/uploads/practice-directions/PD5of2015-CaseManagement-signed(withform).pdf"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34093"/>
            <a:ext cx="7342188" cy="2794907"/>
          </a:xfrm>
        </p:spPr>
        <p:txBody>
          <a:bodyPr/>
          <a:lstStyle/>
          <a:p>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smtClean="0"/>
              <a:t>INTRODUCTION TO SUMMARY </a:t>
            </a:r>
            <a:r>
              <a:rPr lang="en-US" sz="4400" dirty="0"/>
              <a:t>COURT ADVOCACY</a:t>
            </a:r>
            <a:br>
              <a:rPr lang="en-US" sz="4400" dirty="0"/>
            </a:br>
            <a:endParaRPr lang="en-US" sz="4400" dirty="0"/>
          </a:p>
        </p:txBody>
      </p:sp>
      <p:sp>
        <p:nvSpPr>
          <p:cNvPr id="3" name="Subtitle 2"/>
          <p:cNvSpPr>
            <a:spLocks noGrp="1"/>
          </p:cNvSpPr>
          <p:nvPr>
            <p:ph type="subTitle" idx="1"/>
          </p:nvPr>
        </p:nvSpPr>
        <p:spPr/>
        <p:txBody>
          <a:bodyPr>
            <a:normAutofit lnSpcReduction="10000"/>
          </a:bodyPr>
          <a:lstStyle/>
          <a:p>
            <a:endParaRPr lang="en-US" dirty="0"/>
          </a:p>
          <a:p>
            <a:endParaRPr lang="en-US" dirty="0"/>
          </a:p>
          <a:p>
            <a:r>
              <a:rPr lang="en-US" dirty="0"/>
              <a:t>Magistrate Kirsty-Ann Gunn</a:t>
            </a:r>
          </a:p>
          <a:p>
            <a:endParaRPr lang="en-US" dirty="0"/>
          </a:p>
          <a:p>
            <a:r>
              <a:rPr lang="en-US" dirty="0" smtClean="0"/>
              <a:t>30 October 2019 </a:t>
            </a:r>
            <a:endParaRPr lang="en-US" dirty="0"/>
          </a:p>
        </p:txBody>
      </p:sp>
    </p:spTree>
    <p:extLst>
      <p:ext uri="{BB962C8B-B14F-4D97-AF65-F5344CB8AC3E}">
        <p14:creationId xmlns:p14="http://schemas.microsoft.com/office/powerpoint/2010/main" val="72357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 your Laws</a:t>
            </a:r>
            <a:endParaRPr lang="en-GB" dirty="0"/>
          </a:p>
        </p:txBody>
      </p:sp>
      <p:sp>
        <p:nvSpPr>
          <p:cNvPr id="3" name="Content Placeholder 2"/>
          <p:cNvSpPr>
            <a:spLocks noGrp="1"/>
          </p:cNvSpPr>
          <p:nvPr>
            <p:ph idx="1"/>
          </p:nvPr>
        </p:nvSpPr>
        <p:spPr/>
        <p:txBody>
          <a:bodyPr/>
          <a:lstStyle/>
          <a:p>
            <a:pPr marL="0" indent="0">
              <a:buNone/>
            </a:pPr>
            <a:r>
              <a:rPr lang="en-US" dirty="0" smtClean="0"/>
              <a:t>Small Claims: 	Summary Jurisdiction Law</a:t>
            </a:r>
          </a:p>
          <a:p>
            <a:pPr marL="0" indent="0">
              <a:buNone/>
            </a:pPr>
            <a:r>
              <a:rPr lang="en-US" dirty="0"/>
              <a:t>	</a:t>
            </a:r>
            <a:r>
              <a:rPr lang="en-US" dirty="0" smtClean="0"/>
              <a:t>		Summary Court Rules</a:t>
            </a:r>
          </a:p>
          <a:p>
            <a:pPr marL="0" indent="0">
              <a:buNone/>
            </a:pPr>
            <a:r>
              <a:rPr lang="en-US" dirty="0" smtClean="0"/>
              <a:t>			Judicature Law</a:t>
            </a:r>
            <a:r>
              <a:rPr lang="en-US" dirty="0"/>
              <a:t>	</a:t>
            </a:r>
            <a:r>
              <a:rPr lang="en-US" dirty="0" smtClean="0"/>
              <a:t>											Judgment Debts (Rates of 				Interest) Rules</a:t>
            </a:r>
          </a:p>
          <a:p>
            <a:pPr marL="0" indent="0">
              <a:buNone/>
            </a:pPr>
            <a:r>
              <a:rPr lang="en-US" dirty="0" smtClean="0"/>
              <a:t>			Grand Court Rules	</a:t>
            </a:r>
            <a:endParaRPr lang="en-GB" dirty="0"/>
          </a:p>
        </p:txBody>
      </p:sp>
    </p:spTree>
    <p:extLst>
      <p:ext uri="{BB962C8B-B14F-4D97-AF65-F5344CB8AC3E}">
        <p14:creationId xmlns:p14="http://schemas.microsoft.com/office/powerpoint/2010/main" val="3740206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Court </a:t>
            </a:r>
          </a:p>
        </p:txBody>
      </p:sp>
      <p:sp>
        <p:nvSpPr>
          <p:cNvPr id="3" name="Content Placeholder 2"/>
          <p:cNvSpPr>
            <a:spLocks noGrp="1"/>
          </p:cNvSpPr>
          <p:nvPr>
            <p:ph idx="1"/>
          </p:nvPr>
        </p:nvSpPr>
        <p:spPr/>
        <p:txBody>
          <a:bodyPr>
            <a:normAutofit/>
          </a:bodyPr>
          <a:lstStyle/>
          <a:p>
            <a:r>
              <a:rPr lang="en-US" dirty="0"/>
              <a:t>Order of seniority</a:t>
            </a:r>
          </a:p>
          <a:p>
            <a:r>
              <a:rPr lang="en-US" dirty="0"/>
              <a:t>Make sure the Judge/Magistrate knows your name</a:t>
            </a:r>
          </a:p>
          <a:p>
            <a:r>
              <a:rPr lang="en-US" dirty="0"/>
              <a:t>Introduce the parties</a:t>
            </a:r>
          </a:p>
          <a:p>
            <a:r>
              <a:rPr lang="en-US" dirty="0"/>
              <a:t>Explain the purpose of the hearing</a:t>
            </a:r>
          </a:p>
          <a:p>
            <a:r>
              <a:rPr lang="en-US" dirty="0"/>
              <a:t>Make sure that the Magistrate has received and read the relevant documents </a:t>
            </a:r>
            <a:r>
              <a:rPr lang="en-US" u="sng" dirty="0"/>
              <a:t>before</a:t>
            </a:r>
            <a:r>
              <a:rPr lang="en-US" dirty="0"/>
              <a:t> you get started</a:t>
            </a:r>
          </a:p>
          <a:p>
            <a:endParaRPr lang="en-US" dirty="0"/>
          </a:p>
        </p:txBody>
      </p:sp>
    </p:spTree>
    <p:extLst>
      <p:ext uri="{BB962C8B-B14F-4D97-AF65-F5344CB8AC3E}">
        <p14:creationId xmlns:p14="http://schemas.microsoft.com/office/powerpoint/2010/main" val="2983995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Court</a:t>
            </a:r>
          </a:p>
        </p:txBody>
      </p:sp>
      <p:sp>
        <p:nvSpPr>
          <p:cNvPr id="3" name="Content Placeholder 2"/>
          <p:cNvSpPr>
            <a:spLocks noGrp="1"/>
          </p:cNvSpPr>
          <p:nvPr>
            <p:ph idx="1"/>
          </p:nvPr>
        </p:nvSpPr>
        <p:spPr/>
        <p:txBody>
          <a:bodyPr/>
          <a:lstStyle/>
          <a:p>
            <a:r>
              <a:rPr lang="en-US" dirty="0"/>
              <a:t>Do not turn your back on the Magistrate without permission.</a:t>
            </a:r>
          </a:p>
          <a:p>
            <a:r>
              <a:rPr lang="en-US" dirty="0"/>
              <a:t>Stand up when addressing the bench.</a:t>
            </a:r>
          </a:p>
          <a:p>
            <a:r>
              <a:rPr lang="en-US" dirty="0"/>
              <a:t>Watch the Magistrate’s pen. </a:t>
            </a:r>
          </a:p>
          <a:p>
            <a:r>
              <a:rPr lang="en-US" dirty="0"/>
              <a:t>Do not interrupt another </a:t>
            </a:r>
            <a:r>
              <a:rPr lang="en-US" dirty="0" smtClean="0"/>
              <a:t>attorney </a:t>
            </a:r>
            <a:r>
              <a:rPr lang="en-US" dirty="0"/>
              <a:t>while they are on their feet.</a:t>
            </a:r>
          </a:p>
        </p:txBody>
      </p:sp>
    </p:spTree>
    <p:extLst>
      <p:ext uri="{BB962C8B-B14F-4D97-AF65-F5344CB8AC3E}">
        <p14:creationId xmlns:p14="http://schemas.microsoft.com/office/powerpoint/2010/main" val="1708893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Litigants in person</a:t>
            </a:r>
          </a:p>
        </p:txBody>
      </p:sp>
      <p:sp>
        <p:nvSpPr>
          <p:cNvPr id="8" name="Content Placeholder 7"/>
          <p:cNvSpPr>
            <a:spLocks noGrp="1"/>
          </p:cNvSpPr>
          <p:nvPr>
            <p:ph idx="1"/>
          </p:nvPr>
        </p:nvSpPr>
        <p:spPr/>
        <p:txBody>
          <a:bodyPr>
            <a:normAutofit fontScale="92500"/>
          </a:bodyPr>
          <a:lstStyle/>
          <a:p>
            <a:r>
              <a:rPr lang="en-GB" dirty="0"/>
              <a:t>Overarching duty of fairness</a:t>
            </a:r>
          </a:p>
          <a:p>
            <a:pPr marL="0" indent="0">
              <a:buNone/>
            </a:pPr>
            <a:r>
              <a:rPr lang="en-GB" dirty="0"/>
              <a:t>      e.g. 	Full and frank disclosure in ex parte applications</a:t>
            </a:r>
          </a:p>
          <a:p>
            <a:pPr marL="0" indent="0">
              <a:buNone/>
            </a:pPr>
            <a:r>
              <a:rPr lang="en-GB" dirty="0"/>
              <a:t>	Duty to disclose unfavourable cases</a:t>
            </a:r>
          </a:p>
          <a:p>
            <a:r>
              <a:rPr lang="en-US" dirty="0" smtClean="0"/>
              <a:t>Speak </a:t>
            </a:r>
            <a:r>
              <a:rPr lang="en-US" dirty="0"/>
              <a:t>to them</a:t>
            </a:r>
          </a:p>
          <a:p>
            <a:r>
              <a:rPr lang="en-US" dirty="0"/>
              <a:t>Try to avoid legalese</a:t>
            </a:r>
          </a:p>
          <a:p>
            <a:r>
              <a:rPr lang="en-US" dirty="0"/>
              <a:t>Invite the Magistrate to explain an issue if you think the LIP does not understand.</a:t>
            </a:r>
          </a:p>
          <a:p>
            <a:endParaRPr lang="en-US" dirty="0"/>
          </a:p>
          <a:p>
            <a:endParaRPr lang="en-US" dirty="0"/>
          </a:p>
          <a:p>
            <a:endParaRPr lang="en-US" dirty="0"/>
          </a:p>
        </p:txBody>
      </p:sp>
    </p:spTree>
    <p:extLst>
      <p:ext uri="{BB962C8B-B14F-4D97-AF65-F5344CB8AC3E}">
        <p14:creationId xmlns:p14="http://schemas.microsoft.com/office/powerpoint/2010/main" val="4225361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trial/hearing</a:t>
            </a:r>
          </a:p>
        </p:txBody>
      </p:sp>
      <p:sp>
        <p:nvSpPr>
          <p:cNvPr id="5" name="Content Placeholder 4"/>
          <p:cNvSpPr>
            <a:spLocks noGrp="1"/>
          </p:cNvSpPr>
          <p:nvPr>
            <p:ph idx="1"/>
          </p:nvPr>
        </p:nvSpPr>
        <p:spPr/>
        <p:txBody>
          <a:bodyPr>
            <a:normAutofit lnSpcReduction="10000"/>
          </a:bodyPr>
          <a:lstStyle/>
          <a:p>
            <a:r>
              <a:rPr lang="en-US" dirty="0"/>
              <a:t>What is in issue?  </a:t>
            </a:r>
          </a:p>
          <a:p>
            <a:r>
              <a:rPr lang="en-US" dirty="0"/>
              <a:t>What do I have to prove/rebut?</a:t>
            </a:r>
          </a:p>
          <a:p>
            <a:r>
              <a:rPr lang="en-US" dirty="0"/>
              <a:t>Open questions </a:t>
            </a:r>
            <a:r>
              <a:rPr lang="en-US" dirty="0" smtClean="0"/>
              <a:t>vs. </a:t>
            </a:r>
            <a:r>
              <a:rPr lang="en-US" dirty="0"/>
              <a:t>leading/closed questions</a:t>
            </a:r>
          </a:p>
          <a:p>
            <a:r>
              <a:rPr lang="en-US" dirty="0"/>
              <a:t>Take notes</a:t>
            </a:r>
          </a:p>
          <a:p>
            <a:r>
              <a:rPr lang="en-US" dirty="0"/>
              <a:t>Know when to sit </a:t>
            </a:r>
            <a:r>
              <a:rPr lang="en-US" dirty="0" smtClean="0"/>
              <a:t>down</a:t>
            </a:r>
          </a:p>
          <a:p>
            <a:r>
              <a:rPr lang="en-US" dirty="0" smtClean="0"/>
              <a:t>Remember the purpose of re-examination</a:t>
            </a:r>
          </a:p>
          <a:p>
            <a:r>
              <a:rPr lang="en-US" dirty="0" smtClean="0"/>
              <a:t>Bring spare copies of documents </a:t>
            </a:r>
            <a:endParaRPr lang="en-US" dirty="0"/>
          </a:p>
        </p:txBody>
      </p:sp>
    </p:spTree>
    <p:extLst>
      <p:ext uri="{BB962C8B-B14F-4D97-AF65-F5344CB8AC3E}">
        <p14:creationId xmlns:p14="http://schemas.microsoft.com/office/powerpoint/2010/main" val="1516296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639192"/>
            <a:ext cx="7345362" cy="896645"/>
          </a:xfrm>
        </p:spPr>
        <p:txBody>
          <a:bodyPr/>
          <a:lstStyle/>
          <a:p>
            <a:r>
              <a:rPr lang="en-US" sz="4400" dirty="0" smtClean="0"/>
              <a:t>Open questions start with …..</a:t>
            </a:r>
            <a:endParaRPr lang="en-US" sz="4400" dirty="0"/>
          </a:p>
        </p:txBody>
      </p:sp>
      <p:sp>
        <p:nvSpPr>
          <p:cNvPr id="3" name="Text Placeholder 2"/>
          <p:cNvSpPr>
            <a:spLocks noGrp="1"/>
          </p:cNvSpPr>
          <p:nvPr>
            <p:ph type="body" idx="1"/>
          </p:nvPr>
        </p:nvSpPr>
        <p:spPr>
          <a:xfrm>
            <a:off x="900113" y="1970843"/>
            <a:ext cx="7345362" cy="4092607"/>
          </a:xfrm>
        </p:spPr>
        <p:txBody>
          <a:bodyPr>
            <a:normAutofit/>
          </a:bodyPr>
          <a:lstStyle/>
          <a:p>
            <a:pPr algn="l"/>
            <a:r>
              <a:rPr lang="en-US" sz="4000" dirty="0" smtClean="0"/>
              <a:t>	Who		When</a:t>
            </a:r>
            <a:endParaRPr lang="en-US" sz="4000" dirty="0"/>
          </a:p>
          <a:p>
            <a:pPr algn="l"/>
            <a:r>
              <a:rPr lang="en-US" sz="4000" dirty="0" smtClean="0"/>
              <a:t>	Why		What</a:t>
            </a:r>
          </a:p>
          <a:p>
            <a:pPr algn="l"/>
            <a:r>
              <a:rPr lang="en-US" sz="4000" dirty="0"/>
              <a:t>	</a:t>
            </a:r>
            <a:r>
              <a:rPr lang="en-US" sz="4000" dirty="0" smtClean="0"/>
              <a:t>How		Where</a:t>
            </a:r>
          </a:p>
          <a:p>
            <a:pPr algn="l"/>
            <a:endParaRPr lang="en-US" sz="4000" dirty="0"/>
          </a:p>
          <a:p>
            <a:r>
              <a:rPr lang="en-US" sz="3600" dirty="0" smtClean="0"/>
              <a:t>The witness is formulating the answer not you.</a:t>
            </a:r>
          </a:p>
          <a:p>
            <a:endParaRPr lang="en-US" dirty="0"/>
          </a:p>
        </p:txBody>
      </p:sp>
    </p:spTree>
    <p:extLst>
      <p:ext uri="{BB962C8B-B14F-4D97-AF65-F5344CB8AC3E}">
        <p14:creationId xmlns:p14="http://schemas.microsoft.com/office/powerpoint/2010/main" val="2242630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674704"/>
            <a:ext cx="7345362" cy="1251750"/>
          </a:xfrm>
        </p:spPr>
        <p:txBody>
          <a:bodyPr/>
          <a:lstStyle/>
          <a:p>
            <a:r>
              <a:rPr lang="en-US" dirty="0" smtClean="0"/>
              <a:t>Closed/Leading questions</a:t>
            </a:r>
            <a:endParaRPr lang="en-US" dirty="0"/>
          </a:p>
        </p:txBody>
      </p:sp>
      <p:sp>
        <p:nvSpPr>
          <p:cNvPr id="3" name="Text Placeholder 2"/>
          <p:cNvSpPr>
            <a:spLocks noGrp="1"/>
          </p:cNvSpPr>
          <p:nvPr>
            <p:ph type="body" idx="1"/>
          </p:nvPr>
        </p:nvSpPr>
        <p:spPr>
          <a:xfrm>
            <a:off x="900113" y="2015231"/>
            <a:ext cx="7345362" cy="4136995"/>
          </a:xfrm>
        </p:spPr>
        <p:txBody>
          <a:bodyPr>
            <a:noAutofit/>
          </a:bodyPr>
          <a:lstStyle/>
          <a:p>
            <a:r>
              <a:rPr lang="en-US" sz="2400" dirty="0" smtClean="0"/>
              <a:t>Leading the witness to an answer</a:t>
            </a:r>
          </a:p>
          <a:p>
            <a:r>
              <a:rPr lang="en-US" sz="2400" b="1" dirty="0" smtClean="0">
                <a:solidFill>
                  <a:srgbClr val="FF0000"/>
                </a:solidFill>
              </a:rPr>
              <a:t>YES</a:t>
            </a:r>
            <a:r>
              <a:rPr lang="en-US" sz="2400" dirty="0" smtClean="0"/>
              <a:t>   or  </a:t>
            </a:r>
            <a:r>
              <a:rPr lang="en-US" sz="2400" b="1" dirty="0" smtClean="0">
                <a:solidFill>
                  <a:srgbClr val="FF0000"/>
                </a:solidFill>
              </a:rPr>
              <a:t>NO</a:t>
            </a:r>
            <a:r>
              <a:rPr lang="en-US" sz="2400" b="1" dirty="0" smtClean="0"/>
              <a:t> </a:t>
            </a:r>
          </a:p>
          <a:p>
            <a:endParaRPr lang="en-US" sz="2400" dirty="0"/>
          </a:p>
          <a:p>
            <a:r>
              <a:rPr lang="en-US" sz="2400" dirty="0" smtClean="0">
                <a:solidFill>
                  <a:schemeClr val="tx1"/>
                </a:solidFill>
              </a:rPr>
              <a:t>Is it not true that …</a:t>
            </a:r>
          </a:p>
          <a:p>
            <a:r>
              <a:rPr lang="en-US" sz="2400" dirty="0" smtClean="0">
                <a:solidFill>
                  <a:schemeClr val="tx1"/>
                </a:solidFill>
              </a:rPr>
              <a:t>Did you not ...</a:t>
            </a:r>
          </a:p>
          <a:p>
            <a:r>
              <a:rPr lang="en-US" sz="2400" dirty="0" smtClean="0">
                <a:solidFill>
                  <a:schemeClr val="tx1"/>
                </a:solidFill>
              </a:rPr>
              <a:t>Was it not …</a:t>
            </a:r>
          </a:p>
          <a:p>
            <a:r>
              <a:rPr lang="en-US" sz="2400" dirty="0" smtClean="0">
                <a:solidFill>
                  <a:schemeClr val="tx1"/>
                </a:solidFill>
              </a:rPr>
              <a:t>Do you agree …</a:t>
            </a:r>
          </a:p>
          <a:p>
            <a:endParaRPr lang="en-US" sz="2400" dirty="0"/>
          </a:p>
          <a:p>
            <a:r>
              <a:rPr lang="en-US" dirty="0" smtClean="0"/>
              <a:t>Only allowed for uncontested fact/issue (check with your opponent) </a:t>
            </a:r>
          </a:p>
          <a:p>
            <a:r>
              <a:rPr lang="en-US" dirty="0" smtClean="0"/>
              <a:t>or in cross-examination</a:t>
            </a:r>
            <a:endParaRPr lang="en-US" dirty="0"/>
          </a:p>
        </p:txBody>
      </p:sp>
    </p:spTree>
    <p:extLst>
      <p:ext uri="{BB962C8B-B14F-4D97-AF65-F5344CB8AC3E}">
        <p14:creationId xmlns:p14="http://schemas.microsoft.com/office/powerpoint/2010/main" val="4174593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781236"/>
            <a:ext cx="7345362" cy="976544"/>
          </a:xfrm>
        </p:spPr>
        <p:txBody>
          <a:bodyPr/>
          <a:lstStyle/>
          <a:p>
            <a:r>
              <a:rPr lang="en-US" dirty="0" smtClean="0"/>
              <a:t>Compound questions</a:t>
            </a:r>
            <a:endParaRPr lang="en-US" dirty="0"/>
          </a:p>
        </p:txBody>
      </p:sp>
      <p:sp>
        <p:nvSpPr>
          <p:cNvPr id="3" name="Text Placeholder 2"/>
          <p:cNvSpPr>
            <a:spLocks noGrp="1"/>
          </p:cNvSpPr>
          <p:nvPr>
            <p:ph type="body" idx="1"/>
          </p:nvPr>
        </p:nvSpPr>
        <p:spPr>
          <a:xfrm>
            <a:off x="900113" y="2148396"/>
            <a:ext cx="7345362" cy="3968319"/>
          </a:xfrm>
        </p:spPr>
        <p:txBody>
          <a:bodyPr>
            <a:noAutofit/>
          </a:bodyPr>
          <a:lstStyle/>
          <a:p>
            <a:r>
              <a:rPr lang="en-US" sz="2400" dirty="0" smtClean="0"/>
              <a:t>When more than one question is combined in what seems to be a single question </a:t>
            </a:r>
          </a:p>
          <a:p>
            <a:endParaRPr lang="en-US" sz="2400" dirty="0" smtClean="0"/>
          </a:p>
          <a:p>
            <a:r>
              <a:rPr lang="en-US" sz="2400" dirty="0" smtClean="0"/>
              <a:t>Answers </a:t>
            </a:r>
            <a:r>
              <a:rPr lang="en-US" sz="2400" dirty="0"/>
              <a:t>can be </a:t>
            </a:r>
            <a:r>
              <a:rPr lang="en-US" sz="2400" dirty="0" smtClean="0"/>
              <a:t>confusing, unclear, misleading and wrong. </a:t>
            </a:r>
            <a:endParaRPr lang="en-US" sz="2400" dirty="0"/>
          </a:p>
          <a:p>
            <a:endParaRPr lang="en-US" sz="2400" dirty="0" smtClean="0"/>
          </a:p>
          <a:p>
            <a:r>
              <a:rPr lang="en-US" sz="2400" dirty="0" smtClean="0"/>
              <a:t>“Is it not correct that the door was locked and it was only when you opened the door that you saw Mr Smith.</a:t>
            </a:r>
          </a:p>
          <a:p>
            <a:endParaRPr lang="en-US" sz="2400" dirty="0" smtClean="0"/>
          </a:p>
        </p:txBody>
      </p:sp>
    </p:spTree>
    <p:extLst>
      <p:ext uri="{BB962C8B-B14F-4D97-AF65-F5344CB8AC3E}">
        <p14:creationId xmlns:p14="http://schemas.microsoft.com/office/powerpoint/2010/main" val="2342959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Keep it simple</a:t>
            </a:r>
          </a:p>
        </p:txBody>
      </p:sp>
      <p:sp>
        <p:nvSpPr>
          <p:cNvPr id="5" name="Content Placeholder 4"/>
          <p:cNvSpPr>
            <a:spLocks noGrp="1"/>
          </p:cNvSpPr>
          <p:nvPr>
            <p:ph idx="1"/>
          </p:nvPr>
        </p:nvSpPr>
        <p:spPr/>
        <p:txBody>
          <a:bodyPr>
            <a:normAutofit/>
          </a:bodyPr>
          <a:lstStyle/>
          <a:p>
            <a:pPr marL="0" indent="0" algn="ctr">
              <a:buNone/>
            </a:pPr>
            <a:endParaRPr lang="en-US" dirty="0" smtClean="0"/>
          </a:p>
          <a:p>
            <a:pPr marL="0" indent="0" algn="ctr">
              <a:buNone/>
            </a:pPr>
            <a:r>
              <a:rPr lang="en-US" dirty="0" smtClean="0"/>
              <a:t>“</a:t>
            </a:r>
            <a:r>
              <a:rPr lang="en-US" dirty="0"/>
              <a:t>When he went, had you gone and had she, if she wanted to and were able, for the time being excluding all the restraints on her not to go, gone also, would he have brought you, meaning you and she, with him to the station</a:t>
            </a:r>
            <a:r>
              <a:rPr lang="en-US" dirty="0" smtClean="0"/>
              <a:t>?”</a:t>
            </a:r>
            <a:endParaRPr lang="en-US" dirty="0"/>
          </a:p>
        </p:txBody>
      </p:sp>
    </p:spTree>
    <p:extLst>
      <p:ext uri="{BB962C8B-B14F-4D97-AF65-F5344CB8AC3E}">
        <p14:creationId xmlns:p14="http://schemas.microsoft.com/office/powerpoint/2010/main" val="2200511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630315"/>
            <a:ext cx="7345362" cy="878889"/>
          </a:xfrm>
        </p:spPr>
        <p:txBody>
          <a:bodyPr/>
          <a:lstStyle/>
          <a:p>
            <a:r>
              <a:rPr lang="en-US" dirty="0" smtClean="0"/>
              <a:t>Putting your case</a:t>
            </a:r>
            <a:endParaRPr lang="en-US" dirty="0"/>
          </a:p>
        </p:txBody>
      </p:sp>
      <p:sp>
        <p:nvSpPr>
          <p:cNvPr id="3" name="Text Placeholder 2"/>
          <p:cNvSpPr>
            <a:spLocks noGrp="1"/>
          </p:cNvSpPr>
          <p:nvPr>
            <p:ph type="body" idx="1"/>
          </p:nvPr>
        </p:nvSpPr>
        <p:spPr>
          <a:xfrm>
            <a:off x="900113" y="2104008"/>
            <a:ext cx="7345362" cy="3861786"/>
          </a:xfrm>
        </p:spPr>
        <p:txBody>
          <a:bodyPr>
            <a:normAutofit lnSpcReduction="10000"/>
          </a:bodyPr>
          <a:lstStyle/>
          <a:p>
            <a:r>
              <a:rPr lang="en-US" dirty="0" smtClean="0"/>
              <a:t>You must give the other party/their witness the opportunity to answer to your client’s alternative narrative.</a:t>
            </a:r>
          </a:p>
          <a:p>
            <a:endParaRPr lang="en-US" dirty="0" smtClean="0"/>
          </a:p>
          <a:p>
            <a:r>
              <a:rPr lang="en-US" dirty="0" smtClean="0"/>
              <a:t>Try to avoid ….</a:t>
            </a:r>
          </a:p>
          <a:p>
            <a:endParaRPr lang="en-US" sz="2200" dirty="0" smtClean="0">
              <a:solidFill>
                <a:srgbClr val="FF0000"/>
              </a:solidFill>
            </a:endParaRPr>
          </a:p>
          <a:p>
            <a:r>
              <a:rPr lang="en-US" sz="2200" dirty="0" smtClean="0">
                <a:solidFill>
                  <a:srgbClr val="FF0000"/>
                </a:solidFill>
              </a:rPr>
              <a:t>“I put it to you that …..”</a:t>
            </a:r>
          </a:p>
          <a:p>
            <a:r>
              <a:rPr lang="en-US" sz="2200" dirty="0" smtClean="0">
                <a:solidFill>
                  <a:srgbClr val="FF0000"/>
                </a:solidFill>
              </a:rPr>
              <a:t>“I suggest to you that ….”</a:t>
            </a:r>
          </a:p>
          <a:p>
            <a:endParaRPr lang="en-US" dirty="0"/>
          </a:p>
          <a:p>
            <a:r>
              <a:rPr lang="en-US" dirty="0" smtClean="0"/>
              <a:t>Totally unnecessary</a:t>
            </a:r>
          </a:p>
          <a:p>
            <a:r>
              <a:rPr lang="en-US" dirty="0" smtClean="0"/>
              <a:t>Safety blanket</a:t>
            </a:r>
          </a:p>
          <a:p>
            <a:r>
              <a:rPr lang="en-US" dirty="0" smtClean="0"/>
              <a:t>Good advocates “put their case” through appropriate questions. </a:t>
            </a:r>
            <a:endParaRPr lang="en-US" dirty="0"/>
          </a:p>
        </p:txBody>
      </p:sp>
    </p:spTree>
    <p:extLst>
      <p:ext uri="{BB962C8B-B14F-4D97-AF65-F5344CB8AC3E}">
        <p14:creationId xmlns:p14="http://schemas.microsoft.com/office/powerpoint/2010/main" val="2099202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Summary Court	</a:t>
            </a:r>
            <a:endParaRPr lang="en-GB" dirty="0"/>
          </a:p>
        </p:txBody>
      </p:sp>
      <p:sp>
        <p:nvSpPr>
          <p:cNvPr id="3" name="Content Placeholder 2"/>
          <p:cNvSpPr>
            <a:spLocks noGrp="1"/>
          </p:cNvSpPr>
          <p:nvPr>
            <p:ph idx="1"/>
          </p:nvPr>
        </p:nvSpPr>
        <p:spPr>
          <a:xfrm>
            <a:off x="900112" y="1997476"/>
            <a:ext cx="7345363" cy="4068045"/>
          </a:xfrm>
        </p:spPr>
        <p:txBody>
          <a:bodyPr>
            <a:normAutofit fontScale="92500" lnSpcReduction="20000"/>
          </a:bodyPr>
          <a:lstStyle/>
          <a:p>
            <a:r>
              <a:rPr lang="en-US" dirty="0" smtClean="0"/>
              <a:t>Criminal Court</a:t>
            </a:r>
          </a:p>
          <a:p>
            <a:pPr marL="0" indent="0">
              <a:buNone/>
            </a:pPr>
            <a:r>
              <a:rPr lang="en-US" dirty="0"/>
              <a:t>	</a:t>
            </a:r>
            <a:r>
              <a:rPr lang="en-US" dirty="0" smtClean="0"/>
              <a:t>Summary Trials (incl. Case Management)</a:t>
            </a:r>
          </a:p>
          <a:p>
            <a:pPr marL="0" indent="0">
              <a:buNone/>
            </a:pPr>
            <a:r>
              <a:rPr lang="en-US" dirty="0"/>
              <a:t>	</a:t>
            </a:r>
            <a:r>
              <a:rPr lang="en-US" dirty="0" smtClean="0"/>
              <a:t>Drug Rehabilitation Court</a:t>
            </a:r>
          </a:p>
          <a:p>
            <a:pPr marL="0" indent="0">
              <a:buNone/>
            </a:pPr>
            <a:r>
              <a:rPr lang="en-US" dirty="0"/>
              <a:t>	</a:t>
            </a:r>
            <a:r>
              <a:rPr lang="en-US" dirty="0" smtClean="0"/>
              <a:t>Mental Health Court</a:t>
            </a:r>
          </a:p>
          <a:p>
            <a:r>
              <a:rPr lang="en-US" dirty="0" smtClean="0"/>
              <a:t>Traffic Court</a:t>
            </a:r>
          </a:p>
          <a:p>
            <a:r>
              <a:rPr lang="en-US" dirty="0" smtClean="0"/>
              <a:t>Small Claims Court </a:t>
            </a:r>
          </a:p>
          <a:p>
            <a:r>
              <a:rPr lang="en-US" dirty="0" smtClean="0"/>
              <a:t>Family Court (Children &amp; Maintenance)</a:t>
            </a:r>
          </a:p>
          <a:p>
            <a:r>
              <a:rPr lang="en-US" dirty="0" smtClean="0"/>
              <a:t>Coroner’s Court </a:t>
            </a:r>
            <a:endParaRPr lang="en-GB" dirty="0"/>
          </a:p>
        </p:txBody>
      </p:sp>
    </p:spTree>
    <p:extLst>
      <p:ext uri="{BB962C8B-B14F-4D97-AF65-F5344CB8AC3E}">
        <p14:creationId xmlns:p14="http://schemas.microsoft.com/office/powerpoint/2010/main" val="1048919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 before you speak</a:t>
            </a:r>
          </a:p>
        </p:txBody>
      </p:sp>
      <p:sp>
        <p:nvSpPr>
          <p:cNvPr id="3" name="Content Placeholder 2"/>
          <p:cNvSpPr>
            <a:spLocks noGrp="1"/>
          </p:cNvSpPr>
          <p:nvPr>
            <p:ph idx="1"/>
          </p:nvPr>
        </p:nvSpPr>
        <p:spPr/>
        <p:txBody>
          <a:bodyPr>
            <a:normAutofit/>
          </a:bodyPr>
          <a:lstStyle/>
          <a:p>
            <a:pPr marL="0" indent="0" algn="ctr">
              <a:buNone/>
            </a:pPr>
            <a:r>
              <a:rPr lang="en-US" dirty="0"/>
              <a:t>“So you were gone until you returned?”</a:t>
            </a:r>
          </a:p>
          <a:p>
            <a:pPr marL="0" indent="0" algn="ctr">
              <a:buNone/>
            </a:pPr>
            <a:r>
              <a:rPr lang="en-US" dirty="0"/>
              <a:t>“The youngest son, the 20 year old, how old is he?”</a:t>
            </a:r>
          </a:p>
          <a:p>
            <a:pPr marL="0" indent="0" algn="ctr">
              <a:buNone/>
            </a:pPr>
            <a:r>
              <a:rPr lang="en-US" dirty="0"/>
              <a:t>“How far apart were the vehicles at the time of collision?”</a:t>
            </a:r>
          </a:p>
          <a:p>
            <a:pPr marL="0" indent="0" algn="ctr">
              <a:buNone/>
            </a:pPr>
            <a:r>
              <a:rPr lang="en-US" dirty="0"/>
              <a:t>“Now doctor, isn’t it true that when a person dies in his sleep, he doesn’t know about it until the next morning?”</a:t>
            </a:r>
          </a:p>
          <a:p>
            <a:endParaRPr lang="en-US" dirty="0"/>
          </a:p>
        </p:txBody>
      </p:sp>
    </p:spTree>
    <p:extLst>
      <p:ext uri="{BB962C8B-B14F-4D97-AF65-F5344CB8AC3E}">
        <p14:creationId xmlns:p14="http://schemas.microsoft.com/office/powerpoint/2010/main" val="3424968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Court </a:t>
            </a:r>
          </a:p>
        </p:txBody>
      </p:sp>
      <p:pic>
        <p:nvPicPr>
          <p:cNvPr id="5" name="Content Placeholder 4"/>
          <p:cNvPicPr>
            <a:picLocks noGrp="1" noChangeAspect="1"/>
          </p:cNvPicPr>
          <p:nvPr>
            <p:ph idx="1"/>
          </p:nvPr>
        </p:nvPicPr>
        <p:blipFill rotWithShape="1">
          <a:blip r:embed="rId3"/>
          <a:srcRect l="-5391" t="-6363" r="-5787" b="-15785"/>
          <a:stretch/>
        </p:blipFill>
        <p:spPr>
          <a:xfrm>
            <a:off x="900113" y="2035947"/>
            <a:ext cx="7490754" cy="4009747"/>
          </a:xfrm>
          <a:prstGeom prst="rect">
            <a:avLst/>
          </a:prstGeom>
        </p:spPr>
      </p:pic>
    </p:spTree>
    <p:extLst>
      <p:ext uri="{BB962C8B-B14F-4D97-AF65-F5344CB8AC3E}">
        <p14:creationId xmlns:p14="http://schemas.microsoft.com/office/powerpoint/2010/main" val="845272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Oral submissions</a:t>
            </a:r>
          </a:p>
        </p:txBody>
      </p:sp>
      <p:sp>
        <p:nvSpPr>
          <p:cNvPr id="3" name="Content Placeholder 2"/>
          <p:cNvSpPr>
            <a:spLocks noGrp="1"/>
          </p:cNvSpPr>
          <p:nvPr>
            <p:ph idx="1"/>
          </p:nvPr>
        </p:nvSpPr>
        <p:spPr/>
        <p:txBody>
          <a:bodyPr/>
          <a:lstStyle/>
          <a:p>
            <a:r>
              <a:rPr lang="en-US" dirty="0"/>
              <a:t>Be respectful </a:t>
            </a:r>
          </a:p>
          <a:p>
            <a:r>
              <a:rPr lang="en-US" dirty="0"/>
              <a:t>Use signposts/headlining/structure </a:t>
            </a:r>
          </a:p>
          <a:p>
            <a:r>
              <a:rPr lang="en-US" dirty="0"/>
              <a:t>Lead with strongest point</a:t>
            </a:r>
          </a:p>
          <a:p>
            <a:r>
              <a:rPr lang="en-US" dirty="0"/>
              <a:t>Listening can be as important as speaking – The </a:t>
            </a:r>
            <a:r>
              <a:rPr lang="en-US" dirty="0" smtClean="0"/>
              <a:t>Magistrate </a:t>
            </a:r>
            <a:r>
              <a:rPr lang="en-US" dirty="0"/>
              <a:t>will prompt you if they understand your point or need further assistance.</a:t>
            </a:r>
          </a:p>
          <a:p>
            <a:r>
              <a:rPr lang="en-US" dirty="0"/>
              <a:t>Do not ignore the Magistrate’s question.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06067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affidavits</a:t>
            </a:r>
            <a:endParaRPr lang="en-US" dirty="0"/>
          </a:p>
        </p:txBody>
      </p:sp>
      <p:sp>
        <p:nvSpPr>
          <p:cNvPr id="3" name="Content Placeholder 2"/>
          <p:cNvSpPr>
            <a:spLocks noGrp="1"/>
          </p:cNvSpPr>
          <p:nvPr>
            <p:ph idx="1"/>
          </p:nvPr>
        </p:nvSpPr>
        <p:spPr>
          <a:xfrm>
            <a:off x="900112" y="1944210"/>
            <a:ext cx="7345363" cy="4121311"/>
          </a:xfrm>
        </p:spPr>
        <p:txBody>
          <a:bodyPr/>
          <a:lstStyle/>
          <a:p>
            <a:pPr marL="0" indent="0">
              <a:buNone/>
            </a:pPr>
            <a:r>
              <a:rPr lang="en-US" dirty="0" smtClean="0"/>
              <a:t>Establish existence of affidavit</a:t>
            </a:r>
          </a:p>
          <a:p>
            <a:pPr marL="0" indent="0">
              <a:buNone/>
            </a:pPr>
            <a:r>
              <a:rPr lang="en-US" dirty="0" smtClean="0"/>
              <a:t>Show the witness the affidavit.</a:t>
            </a:r>
          </a:p>
          <a:p>
            <a:pPr marL="0" indent="0">
              <a:buNone/>
            </a:pPr>
            <a:r>
              <a:rPr lang="en-US" dirty="0" smtClean="0"/>
              <a:t>Identify the signature</a:t>
            </a:r>
          </a:p>
          <a:p>
            <a:pPr marL="0" indent="0">
              <a:buNone/>
            </a:pPr>
            <a:r>
              <a:rPr lang="en-US" dirty="0" smtClean="0"/>
              <a:t>Confirm the truth of the content</a:t>
            </a:r>
          </a:p>
          <a:p>
            <a:pPr marL="0" indent="0">
              <a:buNone/>
            </a:pPr>
            <a:r>
              <a:rPr lang="en-US" dirty="0" smtClean="0"/>
              <a:t>Confirm they wish to rely on the affidavit as their evidence</a:t>
            </a:r>
          </a:p>
          <a:p>
            <a:pPr marL="0" indent="0">
              <a:buNone/>
            </a:pPr>
            <a:r>
              <a:rPr lang="en-US" dirty="0" smtClean="0"/>
              <a:t>Ask any additional/clarifying questions (with leave)</a:t>
            </a:r>
          </a:p>
          <a:p>
            <a:pPr marL="0" indent="0">
              <a:buNone/>
            </a:pPr>
            <a:endParaRPr lang="en-US" dirty="0"/>
          </a:p>
        </p:txBody>
      </p:sp>
    </p:spTree>
    <p:extLst>
      <p:ext uri="{BB962C8B-B14F-4D97-AF65-F5344CB8AC3E}">
        <p14:creationId xmlns:p14="http://schemas.microsoft.com/office/powerpoint/2010/main" val="1005456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Bail Applications - Prosecution</a:t>
            </a:r>
            <a:endParaRPr lang="en-GB" dirty="0"/>
          </a:p>
        </p:txBody>
      </p:sp>
      <p:sp>
        <p:nvSpPr>
          <p:cNvPr id="3" name="Content Placeholder 2"/>
          <p:cNvSpPr>
            <a:spLocks noGrp="1"/>
          </p:cNvSpPr>
          <p:nvPr>
            <p:ph idx="1"/>
          </p:nvPr>
        </p:nvSpPr>
        <p:spPr/>
        <p:txBody>
          <a:bodyPr>
            <a:normAutofit fontScale="92500"/>
          </a:bodyPr>
          <a:lstStyle/>
          <a:p>
            <a:pPr marL="0" indent="0">
              <a:buNone/>
            </a:pPr>
            <a:r>
              <a:rPr lang="en-US" dirty="0" smtClean="0"/>
              <a:t>State</a:t>
            </a:r>
            <a:r>
              <a:rPr lang="en-US" b="1" dirty="0" smtClean="0"/>
              <a:t> </a:t>
            </a:r>
            <a:r>
              <a:rPr lang="en-US" dirty="0" smtClean="0"/>
              <a:t>the grounds of objection (bullet point)</a:t>
            </a:r>
          </a:p>
          <a:p>
            <a:pPr marL="0" indent="0">
              <a:buNone/>
            </a:pPr>
            <a:r>
              <a:rPr lang="en-US" dirty="0" smtClean="0"/>
              <a:t>Outline the allegation (nature and seriousness of the offence – including likely sentence upon conviction)</a:t>
            </a:r>
          </a:p>
          <a:p>
            <a:pPr marL="0" indent="0">
              <a:buNone/>
            </a:pPr>
            <a:r>
              <a:rPr lang="en-US" dirty="0" smtClean="0"/>
              <a:t>Outline the prosecution evidence (strength of the evidence)</a:t>
            </a:r>
          </a:p>
          <a:p>
            <a:pPr marL="0" indent="0">
              <a:buNone/>
            </a:pPr>
            <a:r>
              <a:rPr lang="en-US" dirty="0" smtClean="0"/>
              <a:t>Outline any other factors that suggest that the objections are made out (e.g. previous convictions for like offences, history of failing to attend court)</a:t>
            </a:r>
          </a:p>
          <a:p>
            <a:pPr marL="0" indent="0">
              <a:buNone/>
            </a:pPr>
            <a:r>
              <a:rPr lang="en-US" dirty="0" smtClean="0"/>
              <a:t>Then apply the above to the grounds.</a:t>
            </a:r>
          </a:p>
          <a:p>
            <a:pPr marL="0" indent="0">
              <a:buNone/>
            </a:pPr>
            <a:endParaRPr lang="en-GB" dirty="0"/>
          </a:p>
        </p:txBody>
      </p:sp>
    </p:spTree>
    <p:extLst>
      <p:ext uri="{BB962C8B-B14F-4D97-AF65-F5344CB8AC3E}">
        <p14:creationId xmlns:p14="http://schemas.microsoft.com/office/powerpoint/2010/main" val="791184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Bail Applications – Defence  </a:t>
            </a:r>
            <a:endParaRPr lang="en-US" dirty="0"/>
          </a:p>
        </p:txBody>
      </p:sp>
      <p:sp>
        <p:nvSpPr>
          <p:cNvPr id="3" name="Content Placeholder 2"/>
          <p:cNvSpPr>
            <a:spLocks noGrp="1"/>
          </p:cNvSpPr>
          <p:nvPr>
            <p:ph idx="1"/>
          </p:nvPr>
        </p:nvSpPr>
        <p:spPr>
          <a:xfrm>
            <a:off x="900112" y="2024109"/>
            <a:ext cx="7345363" cy="4041412"/>
          </a:xfrm>
        </p:spPr>
        <p:txBody>
          <a:bodyPr/>
          <a:lstStyle/>
          <a:p>
            <a:r>
              <a:rPr lang="en-US" dirty="0" smtClean="0"/>
              <a:t>Correct factual inaccuracies</a:t>
            </a:r>
          </a:p>
          <a:p>
            <a:r>
              <a:rPr lang="en-US" dirty="0" smtClean="0"/>
              <a:t>Set out client’s defence/weaknesses in the Prosecution’s case</a:t>
            </a:r>
          </a:p>
          <a:p>
            <a:r>
              <a:rPr lang="en-US" dirty="0" smtClean="0"/>
              <a:t>Outline personal circumstances which argue in favour of bail</a:t>
            </a:r>
          </a:p>
          <a:p>
            <a:r>
              <a:rPr lang="en-US" dirty="0" smtClean="0"/>
              <a:t>Respond to the objections individually with proposed bail conditions</a:t>
            </a:r>
            <a:endParaRPr lang="en-US" dirty="0"/>
          </a:p>
        </p:txBody>
      </p:sp>
    </p:spTree>
    <p:extLst>
      <p:ext uri="{BB962C8B-B14F-4D97-AF65-F5344CB8AC3E}">
        <p14:creationId xmlns:p14="http://schemas.microsoft.com/office/powerpoint/2010/main" val="2756101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for thought</a:t>
            </a:r>
          </a:p>
        </p:txBody>
      </p:sp>
      <p:sp>
        <p:nvSpPr>
          <p:cNvPr id="3" name="Content Placeholder 2"/>
          <p:cNvSpPr>
            <a:spLocks noGrp="1"/>
          </p:cNvSpPr>
          <p:nvPr>
            <p:ph idx="1"/>
          </p:nvPr>
        </p:nvSpPr>
        <p:spPr/>
        <p:txBody>
          <a:bodyPr/>
          <a:lstStyle/>
          <a:p>
            <a:r>
              <a:rPr lang="en-US" dirty="0"/>
              <a:t>Don</a:t>
            </a:r>
            <a:r>
              <a:rPr lang="fr-FR" dirty="0"/>
              <a:t>’</a:t>
            </a:r>
            <a:r>
              <a:rPr lang="en-US" dirty="0"/>
              <a:t>t underestimate the power of a pause – but don’t overuse it</a:t>
            </a:r>
          </a:p>
          <a:p>
            <a:r>
              <a:rPr lang="en-US" dirty="0"/>
              <a:t>Verbal garbage – ahh, ummm, thank you  </a:t>
            </a:r>
          </a:p>
          <a:p>
            <a:r>
              <a:rPr lang="en-US" dirty="0"/>
              <a:t>Nervous habits </a:t>
            </a:r>
          </a:p>
          <a:p>
            <a:r>
              <a:rPr lang="en-US" dirty="0"/>
              <a:t>Appropriate eye contact</a:t>
            </a:r>
          </a:p>
          <a:p>
            <a:r>
              <a:rPr lang="en-US" dirty="0"/>
              <a:t>(Over) Gesticulating</a:t>
            </a:r>
          </a:p>
          <a:p>
            <a:r>
              <a:rPr lang="en-US" dirty="0"/>
              <a:t>Advocacy; not conversation with tribunal</a:t>
            </a:r>
          </a:p>
        </p:txBody>
      </p:sp>
    </p:spTree>
    <p:extLst>
      <p:ext uri="{BB962C8B-B14F-4D97-AF65-F5344CB8AC3E}">
        <p14:creationId xmlns:p14="http://schemas.microsoft.com/office/powerpoint/2010/main" val="194117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advocacy</a:t>
            </a:r>
          </a:p>
        </p:txBody>
      </p:sp>
      <p:sp>
        <p:nvSpPr>
          <p:cNvPr id="3" name="Content Placeholder 2"/>
          <p:cNvSpPr>
            <a:spLocks noGrp="1"/>
          </p:cNvSpPr>
          <p:nvPr>
            <p:ph idx="1"/>
          </p:nvPr>
        </p:nvSpPr>
        <p:spPr/>
        <p:txBody>
          <a:bodyPr/>
          <a:lstStyle/>
          <a:p>
            <a:r>
              <a:rPr lang="en-US" dirty="0"/>
              <a:t>Stick to deadlines</a:t>
            </a:r>
          </a:p>
          <a:p>
            <a:r>
              <a:rPr lang="en-US" dirty="0"/>
              <a:t>Skeleton argument (bare bones) </a:t>
            </a:r>
          </a:p>
          <a:p>
            <a:pPr marL="0" indent="0">
              <a:buNone/>
            </a:pPr>
            <a:endParaRPr lang="en-US" dirty="0"/>
          </a:p>
          <a:p>
            <a:r>
              <a:rPr lang="en-US" dirty="0"/>
              <a:t>Written submissions (full submissions)</a:t>
            </a:r>
          </a:p>
          <a:p>
            <a:r>
              <a:rPr lang="en-US" dirty="0"/>
              <a:t>Include authorities </a:t>
            </a:r>
          </a:p>
          <a:p>
            <a:r>
              <a:rPr lang="en-US" dirty="0"/>
              <a:t>Keep it short – focus on key points</a:t>
            </a:r>
          </a:p>
        </p:txBody>
      </p:sp>
      <p:pic>
        <p:nvPicPr>
          <p:cNvPr id="4" name="Picture 3" descr="large.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74556" y="1911917"/>
            <a:ext cx="2370919" cy="1778190"/>
          </a:xfrm>
          <a:prstGeom prst="rect">
            <a:avLst/>
          </a:prstGeom>
        </p:spPr>
      </p:pic>
      <p:pic>
        <p:nvPicPr>
          <p:cNvPr id="5" name="Picture 4" descr="war-and-peace-cover.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752264" y="4074573"/>
            <a:ext cx="1493211" cy="1990948"/>
          </a:xfrm>
          <a:prstGeom prst="rect">
            <a:avLst/>
          </a:prstGeom>
        </p:spPr>
      </p:pic>
    </p:spTree>
    <p:extLst>
      <p:ext uri="{BB962C8B-B14F-4D97-AF65-F5344CB8AC3E}">
        <p14:creationId xmlns:p14="http://schemas.microsoft.com/office/powerpoint/2010/main" val="914238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Forever learning		</a:t>
            </a:r>
          </a:p>
        </p:txBody>
      </p:sp>
      <p:sp>
        <p:nvSpPr>
          <p:cNvPr id="3" name="Content Placeholder 2"/>
          <p:cNvSpPr>
            <a:spLocks noGrp="1"/>
          </p:cNvSpPr>
          <p:nvPr>
            <p:ph idx="1"/>
          </p:nvPr>
        </p:nvSpPr>
        <p:spPr/>
        <p:txBody>
          <a:bodyPr/>
          <a:lstStyle/>
          <a:p>
            <a:r>
              <a:rPr lang="en-US" dirty="0"/>
              <a:t>What was my strongest point?</a:t>
            </a:r>
          </a:p>
          <a:p>
            <a:r>
              <a:rPr lang="en-US" dirty="0"/>
              <a:t>What could I have done better?</a:t>
            </a:r>
          </a:p>
          <a:p>
            <a:r>
              <a:rPr lang="en-US" dirty="0"/>
              <a:t>Keep authorities.</a:t>
            </a:r>
          </a:p>
          <a:p>
            <a:r>
              <a:rPr lang="en-US" dirty="0"/>
              <a:t>Ask a colleague for feedback – and give feedback</a:t>
            </a:r>
          </a:p>
          <a:p>
            <a:r>
              <a:rPr lang="en-US" dirty="0"/>
              <a:t>Do not become over confident</a:t>
            </a:r>
            <a:r>
              <a:rPr lang="en-US" dirty="0" smtClean="0"/>
              <a:t>….</a:t>
            </a:r>
          </a:p>
          <a:p>
            <a:r>
              <a:rPr lang="en-US" dirty="0" smtClean="0"/>
              <a:t>Learn from more experienced counsel. </a:t>
            </a: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59262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par>
                                <p:cTn id="15" presetID="1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1" end="1"/>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2" end="2"/>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par>
                                <p:cTn id="27" presetID="1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
                                            <p:txEl>
                                              <p:pRg st="4" end="4"/>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Qualities of a good advocate</a:t>
            </a:r>
          </a:p>
        </p:txBody>
      </p:sp>
      <p:sp>
        <p:nvSpPr>
          <p:cNvPr id="3" name="Content Placeholder 2"/>
          <p:cNvSpPr>
            <a:spLocks noGrp="1"/>
          </p:cNvSpPr>
          <p:nvPr>
            <p:ph idx="1"/>
          </p:nvPr>
        </p:nvSpPr>
        <p:spPr/>
        <p:txBody>
          <a:bodyPr/>
          <a:lstStyle/>
          <a:p>
            <a:pPr marL="0" indent="0" algn="ctr">
              <a:buNone/>
            </a:pPr>
            <a:r>
              <a:rPr lang="en-US" sz="3600" dirty="0"/>
              <a:t>Integrity</a:t>
            </a:r>
          </a:p>
          <a:p>
            <a:pPr marL="0" indent="0" algn="ctr">
              <a:buNone/>
            </a:pPr>
            <a:r>
              <a:rPr lang="en-US" sz="3600" dirty="0"/>
              <a:t>Professionalism</a:t>
            </a:r>
          </a:p>
          <a:p>
            <a:pPr marL="0" indent="0" algn="ctr">
              <a:buNone/>
            </a:pPr>
            <a:r>
              <a:rPr lang="en-US" sz="3600" dirty="0"/>
              <a:t>Sound judgment</a:t>
            </a:r>
          </a:p>
          <a:p>
            <a:pPr marL="0" indent="0" algn="ctr">
              <a:buNone/>
            </a:pPr>
            <a:r>
              <a:rPr lang="en-US" sz="3600" dirty="0"/>
              <a:t>Respect</a:t>
            </a:r>
          </a:p>
          <a:p>
            <a:endParaRPr lang="en-US" dirty="0"/>
          </a:p>
          <a:p>
            <a:endParaRPr lang="en-US" dirty="0"/>
          </a:p>
        </p:txBody>
      </p:sp>
    </p:spTree>
    <p:extLst>
      <p:ext uri="{BB962C8B-B14F-4D97-AF65-F5344CB8AC3E}">
        <p14:creationId xmlns:p14="http://schemas.microsoft.com/office/powerpoint/2010/main" val="304521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 </a:t>
            </a:r>
            <a:endParaRPr lang="en-GB" dirty="0"/>
          </a:p>
        </p:txBody>
      </p:sp>
      <p:sp>
        <p:nvSpPr>
          <p:cNvPr id="3" name="Content Placeholder 2"/>
          <p:cNvSpPr>
            <a:spLocks noGrp="1"/>
          </p:cNvSpPr>
          <p:nvPr>
            <p:ph idx="1"/>
          </p:nvPr>
        </p:nvSpPr>
        <p:spPr>
          <a:xfrm>
            <a:off x="900112" y="2618913"/>
            <a:ext cx="7345363" cy="2920753"/>
          </a:xfrm>
        </p:spPr>
        <p:txBody>
          <a:bodyPr>
            <a:normAutofit fontScale="85000" lnSpcReduction="10000"/>
          </a:bodyPr>
          <a:lstStyle/>
          <a:p>
            <a:r>
              <a:rPr lang="en-GB" dirty="0" smtClean="0"/>
              <a:t>Magistrates are creatures of statute</a:t>
            </a:r>
          </a:p>
          <a:p>
            <a:r>
              <a:rPr lang="en-GB" dirty="0" smtClean="0"/>
              <a:t>Magistrates do not have any inherent powers to do anything.</a:t>
            </a:r>
          </a:p>
          <a:p>
            <a:r>
              <a:rPr lang="en-GB" dirty="0" smtClean="0"/>
              <a:t>“Show me the Law or case that allows me to do this”</a:t>
            </a:r>
          </a:p>
          <a:p>
            <a:r>
              <a:rPr lang="en-GB" dirty="0" smtClean="0"/>
              <a:t>Our decisions are persuasive only</a:t>
            </a:r>
          </a:p>
          <a:p>
            <a:r>
              <a:rPr lang="en-GB" dirty="0" smtClean="0"/>
              <a:t>All appeals to the Grand Court -  </a:t>
            </a:r>
            <a:r>
              <a:rPr lang="en-GB" sz="1900" dirty="0" smtClean="0"/>
              <a:t>civil matters – rehearing</a:t>
            </a:r>
          </a:p>
          <a:p>
            <a:pPr marL="1946275" lvl="8" indent="0">
              <a:buNone/>
            </a:pPr>
            <a:r>
              <a:rPr lang="en-GB" dirty="0"/>
              <a:t>	</a:t>
            </a:r>
            <a:r>
              <a:rPr lang="en-GB" dirty="0" smtClean="0"/>
              <a:t>	      Criminal/family – on the judgment* </a:t>
            </a:r>
          </a:p>
        </p:txBody>
      </p:sp>
    </p:spTree>
    <p:extLst>
      <p:ext uri="{BB962C8B-B14F-4D97-AF65-F5344CB8AC3E}">
        <p14:creationId xmlns:p14="http://schemas.microsoft.com/office/powerpoint/2010/main" val="3870334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843380"/>
            <a:ext cx="7345362" cy="896644"/>
          </a:xfrm>
        </p:spPr>
        <p:txBody>
          <a:bodyPr/>
          <a:lstStyle/>
          <a:p>
            <a:r>
              <a:rPr lang="en-US" dirty="0" smtClean="0"/>
              <a:t>Useful Resources </a:t>
            </a:r>
            <a:endParaRPr lang="en-US" dirty="0"/>
          </a:p>
        </p:txBody>
      </p:sp>
      <p:sp>
        <p:nvSpPr>
          <p:cNvPr id="3" name="Text Placeholder 2"/>
          <p:cNvSpPr>
            <a:spLocks noGrp="1"/>
          </p:cNvSpPr>
          <p:nvPr>
            <p:ph type="body" idx="1"/>
          </p:nvPr>
        </p:nvSpPr>
        <p:spPr>
          <a:xfrm>
            <a:off x="900113" y="1926454"/>
            <a:ext cx="7345362" cy="4136995"/>
          </a:xfrm>
        </p:spPr>
        <p:txBody>
          <a:bodyPr>
            <a:normAutofit fontScale="92500" lnSpcReduction="20000"/>
          </a:bodyPr>
          <a:lstStyle/>
          <a:p>
            <a:r>
              <a:rPr lang="en-US" dirty="0" smtClean="0"/>
              <a:t>Cause Lists </a:t>
            </a:r>
          </a:p>
          <a:p>
            <a:r>
              <a:rPr lang="en-US" dirty="0">
                <a:hlinkClick r:id="rId3"/>
              </a:rPr>
              <a:t>https://www.judicial.ky/courts/cause-lists-all</a:t>
            </a:r>
            <a:endParaRPr lang="en-US" dirty="0"/>
          </a:p>
          <a:p>
            <a:endParaRPr lang="en-US" dirty="0" smtClean="0"/>
          </a:p>
          <a:p>
            <a:r>
              <a:rPr lang="en-US" dirty="0" smtClean="0"/>
              <a:t>Summary Court Case Management Hearings </a:t>
            </a:r>
          </a:p>
          <a:p>
            <a:r>
              <a:rPr lang="en-US" dirty="0">
                <a:hlinkClick r:id="rId4"/>
              </a:rPr>
              <a:t>https://judicial.ky/wp-content/uploads/practice-directions/PD5of2015-CaseManagement-signed(withform).</a:t>
            </a:r>
            <a:r>
              <a:rPr lang="en-US" dirty="0" smtClean="0">
                <a:hlinkClick r:id="rId4"/>
              </a:rPr>
              <a:t>pdf</a:t>
            </a:r>
            <a:endParaRPr lang="en-US" dirty="0" smtClean="0"/>
          </a:p>
          <a:p>
            <a:endParaRPr lang="en-US" dirty="0"/>
          </a:p>
          <a:p>
            <a:r>
              <a:rPr lang="en-US" dirty="0" smtClean="0"/>
              <a:t>Small Claims Handbook</a:t>
            </a:r>
          </a:p>
          <a:p>
            <a:r>
              <a:rPr lang="en-US" dirty="0">
                <a:hlinkClick r:id="rId5"/>
              </a:rPr>
              <a:t>https://</a:t>
            </a:r>
            <a:r>
              <a:rPr lang="en-US" dirty="0" smtClean="0">
                <a:hlinkClick r:id="rId5"/>
              </a:rPr>
              <a:t>www.judicial.ky/wp-content/uploads/OCC-Small-Claims-Handbook-5th-Edition-2015-Vol1-FINAL.pdf</a:t>
            </a:r>
            <a:endParaRPr lang="en-US" dirty="0" smtClean="0"/>
          </a:p>
          <a:p>
            <a:endParaRPr lang="en-US" dirty="0" smtClean="0"/>
          </a:p>
          <a:p>
            <a:r>
              <a:rPr lang="en-US" dirty="0" smtClean="0"/>
              <a:t>Advocates Gateway </a:t>
            </a:r>
          </a:p>
          <a:p>
            <a:r>
              <a:rPr lang="en-US" dirty="0">
                <a:hlinkClick r:id="rId6"/>
              </a:rPr>
              <a:t>https://</a:t>
            </a:r>
            <a:r>
              <a:rPr lang="en-US" dirty="0" smtClean="0">
                <a:hlinkClick r:id="rId6"/>
              </a:rPr>
              <a:t>www.theadvocatesgateway.org/toolkits</a:t>
            </a:r>
            <a:endParaRPr lang="en-US" dirty="0" smtClean="0"/>
          </a:p>
          <a:p>
            <a:endParaRPr lang="en-US" dirty="0" smtClean="0"/>
          </a:p>
          <a:p>
            <a:r>
              <a:rPr lang="en-US" dirty="0" smtClean="0"/>
              <a:t>Mediation </a:t>
            </a:r>
            <a:endParaRPr lang="en-US" dirty="0"/>
          </a:p>
          <a:p>
            <a:endParaRPr lang="en-US" dirty="0"/>
          </a:p>
        </p:txBody>
      </p:sp>
    </p:spTree>
    <p:extLst>
      <p:ext uri="{BB962C8B-B14F-4D97-AF65-F5344CB8AC3E}">
        <p14:creationId xmlns:p14="http://schemas.microsoft.com/office/powerpoint/2010/main" val="1264553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Any questions?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7818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Basics</a:t>
            </a:r>
          </a:p>
        </p:txBody>
      </p:sp>
      <p:sp>
        <p:nvSpPr>
          <p:cNvPr id="3" name="Content Placeholder 2"/>
          <p:cNvSpPr>
            <a:spLocks noGrp="1"/>
          </p:cNvSpPr>
          <p:nvPr>
            <p:ph idx="1"/>
          </p:nvPr>
        </p:nvSpPr>
        <p:spPr>
          <a:xfrm>
            <a:off x="656948" y="2041863"/>
            <a:ext cx="7989902" cy="4023657"/>
          </a:xfrm>
        </p:spPr>
        <p:txBody>
          <a:bodyPr>
            <a:normAutofit fontScale="77500" lnSpcReduction="20000"/>
          </a:bodyPr>
          <a:lstStyle/>
          <a:p>
            <a:r>
              <a:rPr lang="en-US" dirty="0" smtClean="0"/>
              <a:t>Dress code: Business attire</a:t>
            </a:r>
          </a:p>
          <a:p>
            <a:r>
              <a:rPr lang="en-US" dirty="0" smtClean="0"/>
              <a:t>Court starts at 10 am unless special listing is required/requested</a:t>
            </a:r>
          </a:p>
          <a:p>
            <a:r>
              <a:rPr lang="en-US" dirty="0" smtClean="0"/>
              <a:t>Hearing </a:t>
            </a:r>
            <a:r>
              <a:rPr lang="en-US" dirty="0"/>
              <a:t>in public or private</a:t>
            </a:r>
            <a:r>
              <a:rPr lang="en-US" dirty="0" smtClean="0"/>
              <a:t>?</a:t>
            </a:r>
          </a:p>
          <a:p>
            <a:r>
              <a:rPr lang="en-US" dirty="0" smtClean="0"/>
              <a:t>If </a:t>
            </a:r>
            <a:r>
              <a:rPr lang="en-US" dirty="0"/>
              <a:t>you need to see the Magistrate in Chambers bring your opponent.  </a:t>
            </a:r>
          </a:p>
          <a:p>
            <a:r>
              <a:rPr lang="en-US" dirty="0"/>
              <a:t>Address the Magistrate as “Your honour”</a:t>
            </a:r>
          </a:p>
          <a:p>
            <a:r>
              <a:rPr lang="en-US" dirty="0"/>
              <a:t>Refer to your opponent with respectful terms  - e.g. “my learned friend” or Mr X and Miss Y</a:t>
            </a:r>
          </a:p>
          <a:p>
            <a:r>
              <a:rPr lang="en-US" dirty="0"/>
              <a:t>Be realistic about what you can achieve for your client.</a:t>
            </a:r>
          </a:p>
          <a:p>
            <a:r>
              <a:rPr lang="en-US" dirty="0"/>
              <a:t>Do not mislead the court!!!   </a:t>
            </a:r>
          </a:p>
        </p:txBody>
      </p:sp>
    </p:spTree>
    <p:extLst>
      <p:ext uri="{BB962C8B-B14F-4D97-AF65-F5344CB8AC3E}">
        <p14:creationId xmlns:p14="http://schemas.microsoft.com/office/powerpoint/2010/main" val="277664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Opening Court</a:t>
            </a:r>
            <a:endParaRPr lang="en-US" dirty="0"/>
          </a:p>
        </p:txBody>
      </p:sp>
      <p:sp>
        <p:nvSpPr>
          <p:cNvPr id="3" name="Content Placeholder 2"/>
          <p:cNvSpPr>
            <a:spLocks noGrp="1"/>
          </p:cNvSpPr>
          <p:nvPr>
            <p:ph idx="1"/>
          </p:nvPr>
        </p:nvSpPr>
        <p:spPr>
          <a:xfrm>
            <a:off x="900112" y="1828800"/>
            <a:ext cx="7345363" cy="4236721"/>
          </a:xfrm>
        </p:spPr>
        <p:txBody>
          <a:bodyPr>
            <a:normAutofit fontScale="92500" lnSpcReduction="10000"/>
          </a:bodyPr>
          <a:lstStyle/>
          <a:p>
            <a:r>
              <a:rPr lang="en-US" dirty="0" smtClean="0"/>
              <a:t>Marshal: 	“All </a:t>
            </a:r>
            <a:r>
              <a:rPr lang="en-US" dirty="0"/>
              <a:t>rise</a:t>
            </a:r>
            <a:r>
              <a:rPr lang="en-US" dirty="0" smtClean="0"/>
              <a:t>.”  </a:t>
            </a:r>
          </a:p>
          <a:p>
            <a:r>
              <a:rPr lang="en-US" dirty="0" smtClean="0"/>
              <a:t>Advocates stand and magistrate/judge enters </a:t>
            </a:r>
          </a:p>
          <a:p>
            <a:r>
              <a:rPr lang="en-US" dirty="0" smtClean="0"/>
              <a:t>Once magistrate/judge at their desk advocates shall bow</a:t>
            </a:r>
            <a:endParaRPr lang="en-US" dirty="0"/>
          </a:p>
          <a:p>
            <a:r>
              <a:rPr lang="en-US" dirty="0" smtClean="0"/>
              <a:t>Marshal: “This Honorable Court </a:t>
            </a:r>
            <a:r>
              <a:rPr lang="en-US" dirty="0"/>
              <a:t>now commences sitting. God save the Queen</a:t>
            </a:r>
            <a:r>
              <a:rPr lang="en-US" dirty="0" smtClean="0"/>
              <a:t>”</a:t>
            </a:r>
          </a:p>
          <a:p>
            <a:r>
              <a:rPr lang="en-US" dirty="0" smtClean="0"/>
              <a:t>Magistrate/judge bows</a:t>
            </a:r>
          </a:p>
          <a:p>
            <a:r>
              <a:rPr lang="en-US" dirty="0" smtClean="0"/>
              <a:t>Advocates bow again</a:t>
            </a:r>
          </a:p>
          <a:p>
            <a:r>
              <a:rPr lang="en-US" dirty="0" smtClean="0"/>
              <a:t>Magistrates and advocates take their seats</a:t>
            </a:r>
            <a:endParaRPr lang="en-US" dirty="0"/>
          </a:p>
          <a:p>
            <a:endParaRPr lang="en-US" dirty="0"/>
          </a:p>
        </p:txBody>
      </p:sp>
    </p:spTree>
    <p:extLst>
      <p:ext uri="{BB962C8B-B14F-4D97-AF65-F5344CB8AC3E}">
        <p14:creationId xmlns:p14="http://schemas.microsoft.com/office/powerpoint/2010/main" val="1087066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Closing/Adjourning Court</a:t>
            </a:r>
            <a:endParaRPr lang="en-US" dirty="0"/>
          </a:p>
        </p:txBody>
      </p:sp>
      <p:sp>
        <p:nvSpPr>
          <p:cNvPr id="3" name="Content Placeholder 2"/>
          <p:cNvSpPr>
            <a:spLocks noGrp="1"/>
          </p:cNvSpPr>
          <p:nvPr>
            <p:ph idx="1"/>
          </p:nvPr>
        </p:nvSpPr>
        <p:spPr>
          <a:xfrm>
            <a:off x="900112" y="1953088"/>
            <a:ext cx="7345363" cy="4279036"/>
          </a:xfrm>
        </p:spPr>
        <p:txBody>
          <a:bodyPr>
            <a:normAutofit lnSpcReduction="10000"/>
          </a:bodyPr>
          <a:lstStyle/>
          <a:p>
            <a:r>
              <a:rPr lang="en-US" dirty="0" smtClean="0"/>
              <a:t>Marshal: 	“All </a:t>
            </a:r>
            <a:r>
              <a:rPr lang="en-US" dirty="0"/>
              <a:t>rise</a:t>
            </a:r>
            <a:r>
              <a:rPr lang="en-US" dirty="0" smtClean="0"/>
              <a:t>.”  </a:t>
            </a:r>
          </a:p>
          <a:p>
            <a:r>
              <a:rPr lang="en-US" dirty="0" smtClean="0"/>
              <a:t>Advocates and magistrate/judge stand. </a:t>
            </a:r>
          </a:p>
          <a:p>
            <a:r>
              <a:rPr lang="en-US" dirty="0" smtClean="0"/>
              <a:t>Advocates bow</a:t>
            </a:r>
          </a:p>
          <a:p>
            <a:r>
              <a:rPr lang="en-US" dirty="0" smtClean="0"/>
              <a:t>Marshal: “This Honorable Court is adjourned until 2 pm/Monday morning 10 am. </a:t>
            </a:r>
            <a:r>
              <a:rPr lang="en-US" dirty="0"/>
              <a:t>God save the Queen</a:t>
            </a:r>
            <a:r>
              <a:rPr lang="en-US" dirty="0" smtClean="0"/>
              <a:t>”</a:t>
            </a:r>
          </a:p>
          <a:p>
            <a:r>
              <a:rPr lang="en-US" dirty="0" smtClean="0"/>
              <a:t>Advocates and magistrate/judge bows</a:t>
            </a:r>
          </a:p>
          <a:p>
            <a:r>
              <a:rPr lang="en-US" dirty="0" smtClean="0"/>
              <a:t>Magistrate/judge exits court</a:t>
            </a:r>
            <a:endParaRPr lang="en-US" dirty="0"/>
          </a:p>
          <a:p>
            <a:endParaRPr lang="en-US" dirty="0"/>
          </a:p>
        </p:txBody>
      </p:sp>
    </p:spTree>
    <p:extLst>
      <p:ext uri="{BB962C8B-B14F-4D97-AF65-F5344CB8AC3E}">
        <p14:creationId xmlns:p14="http://schemas.microsoft.com/office/powerpoint/2010/main" val="1285992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ADVOCACY: </a:t>
            </a:r>
            <a:br>
              <a:rPr lang="en-US" dirty="0" smtClean="0"/>
            </a:br>
            <a:r>
              <a:rPr lang="en-US" dirty="0" smtClean="0"/>
              <a:t>Art not Science</a:t>
            </a:r>
            <a:endParaRPr lang="en-US" dirty="0"/>
          </a:p>
        </p:txBody>
      </p:sp>
      <p:sp>
        <p:nvSpPr>
          <p:cNvPr id="5" name="Text Placeholder 4"/>
          <p:cNvSpPr>
            <a:spLocks noGrp="1"/>
          </p:cNvSpPr>
          <p:nvPr>
            <p:ph idx="1"/>
          </p:nvPr>
        </p:nvSpPr>
        <p:spPr/>
        <p:txBody>
          <a:bodyPr/>
          <a:lstStyle/>
          <a:p>
            <a:endParaRPr lang="en-US" dirty="0" smtClean="0"/>
          </a:p>
          <a:p>
            <a:endParaRPr lang="en-US" dirty="0"/>
          </a:p>
        </p:txBody>
      </p:sp>
      <p:pic>
        <p:nvPicPr>
          <p:cNvPr id="2" name="Picture 1" descr="150371-rumpole-of-the-bailey-0-150-0-225-crop.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113" y="2133601"/>
            <a:ext cx="2443481" cy="3665221"/>
          </a:xfrm>
          <a:prstGeom prst="rect">
            <a:avLst/>
          </a:prstGeom>
        </p:spPr>
      </p:pic>
      <p:pic>
        <p:nvPicPr>
          <p:cNvPr id="3" name="Picture 2" descr="law-and-order-tv-programs-photo-u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7757" y="2023890"/>
            <a:ext cx="1270000" cy="1270000"/>
          </a:xfrm>
          <a:prstGeom prst="rect">
            <a:avLst/>
          </a:prstGeom>
        </p:spPr>
      </p:pic>
      <p:pic>
        <p:nvPicPr>
          <p:cNvPr id="6" name="Picture 5" descr="010hcw53.jpg"/>
          <p:cNvPicPr>
            <a:picLocks noChangeAspect="1"/>
          </p:cNvPicPr>
          <p:nvPr/>
        </p:nvPicPr>
        <p:blipFill>
          <a:blip r:embed="rId5" cstate="email">
            <a:alphaModFix/>
            <a:extLst>
              <a:ext uri="{BEBA8EAE-BF5A-486C-A8C5-ECC9F3942E4B}">
                <a14:imgProps xmlns:a14="http://schemas.microsoft.com/office/drawing/2010/main">
                  <a14:imgLayer r:embed="rId6">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5776236" y="2023890"/>
            <a:ext cx="2567980" cy="3774931"/>
          </a:xfrm>
          <a:prstGeom prst="rect">
            <a:avLst/>
          </a:prstGeom>
        </p:spPr>
      </p:pic>
      <p:pic>
        <p:nvPicPr>
          <p:cNvPr id="7" name="Picture 6" descr="d8e5c5ff82c5c3a9b5d66dac2a1c8db9.jpg"/>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609271" y="3575872"/>
            <a:ext cx="1760242" cy="2640363"/>
          </a:xfrm>
          <a:prstGeom prst="rect">
            <a:avLst/>
          </a:prstGeom>
        </p:spPr>
      </p:pic>
    </p:spTree>
    <p:extLst>
      <p:ext uri="{BB962C8B-B14F-4D97-AF65-F5344CB8AC3E}">
        <p14:creationId xmlns:p14="http://schemas.microsoft.com/office/powerpoint/2010/main" val="331017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Basics</a:t>
            </a:r>
          </a:p>
        </p:txBody>
      </p:sp>
      <p:sp>
        <p:nvSpPr>
          <p:cNvPr id="3" name="Content Placeholder 2"/>
          <p:cNvSpPr>
            <a:spLocks noGrp="1"/>
          </p:cNvSpPr>
          <p:nvPr>
            <p:ph idx="1"/>
          </p:nvPr>
        </p:nvSpPr>
        <p:spPr/>
        <p:txBody>
          <a:bodyPr>
            <a:normAutofit fontScale="62500" lnSpcReduction="20000"/>
          </a:bodyPr>
          <a:lstStyle/>
          <a:p>
            <a:pPr marL="0" indent="0" algn="ctr">
              <a:lnSpc>
                <a:spcPct val="120000"/>
              </a:lnSpc>
              <a:buNone/>
            </a:pPr>
            <a:r>
              <a:rPr lang="en-US" sz="5800" dirty="0"/>
              <a:t>Preparation Preparation and more preparation</a:t>
            </a:r>
          </a:p>
          <a:p>
            <a:pPr marL="0" indent="0" algn="ctr">
              <a:lnSpc>
                <a:spcPct val="120000"/>
              </a:lnSpc>
              <a:buNone/>
            </a:pPr>
            <a:r>
              <a:rPr lang="en-US" sz="5800" dirty="0"/>
              <a:t>Be on time!</a:t>
            </a:r>
          </a:p>
          <a:p>
            <a:pPr marL="0" indent="0" algn="ctr">
              <a:lnSpc>
                <a:spcPct val="120000"/>
              </a:lnSpc>
              <a:buNone/>
            </a:pPr>
            <a:r>
              <a:rPr lang="en-US" sz="5800" dirty="0"/>
              <a:t>Find your client</a:t>
            </a:r>
          </a:p>
          <a:p>
            <a:pPr marL="0" indent="0" algn="ctr">
              <a:lnSpc>
                <a:spcPct val="120000"/>
              </a:lnSpc>
              <a:buNone/>
            </a:pPr>
            <a:r>
              <a:rPr lang="en-US" sz="5800" dirty="0" smtClean="0"/>
              <a:t>Speak </a:t>
            </a:r>
            <a:r>
              <a:rPr lang="en-US" sz="5800" dirty="0"/>
              <a:t>to the other attorney(s)</a:t>
            </a:r>
          </a:p>
          <a:p>
            <a:pPr marL="0" indent="0" algn="ctr">
              <a:lnSpc>
                <a:spcPct val="120000"/>
              </a:lnSpc>
              <a:buNone/>
            </a:pPr>
            <a:endParaRPr lang="en-US" sz="5800" dirty="0"/>
          </a:p>
          <a:p>
            <a:pPr marL="0" indent="0" algn="ctr">
              <a:lnSpc>
                <a:spcPct val="120000"/>
              </a:lnSpc>
              <a:buNone/>
            </a:pPr>
            <a:endParaRPr lang="en-US" sz="5800" dirty="0"/>
          </a:p>
          <a:p>
            <a:pPr marL="0" indent="0" algn="ctr">
              <a:lnSpc>
                <a:spcPct val="120000"/>
              </a:lnSpc>
              <a:buNone/>
            </a:pPr>
            <a:endParaRPr lang="en-US" sz="5800" dirty="0"/>
          </a:p>
          <a:p>
            <a:pPr marL="0" indent="0" algn="ctr">
              <a:lnSpc>
                <a:spcPct val="120000"/>
              </a:lnSpc>
              <a:buNone/>
            </a:pPr>
            <a:endParaRPr lang="en-US" sz="5800" dirty="0"/>
          </a:p>
          <a:p>
            <a:pPr marL="0" indent="0" algn="ctr">
              <a:lnSpc>
                <a:spcPct val="120000"/>
              </a:lnSpc>
              <a:buNone/>
            </a:pPr>
            <a:endParaRPr lang="en-US" sz="58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68409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 your Laws</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Criminal Court:		Penal Code</a:t>
            </a:r>
          </a:p>
          <a:p>
            <a:pPr marL="0" indent="0">
              <a:buNone/>
            </a:pPr>
            <a:r>
              <a:rPr lang="en-US" dirty="0" smtClean="0"/>
              <a:t>			Criminal Procedure Code</a:t>
            </a:r>
          </a:p>
          <a:p>
            <a:pPr marL="0" indent="0">
              <a:buNone/>
            </a:pPr>
            <a:r>
              <a:rPr lang="en-US" dirty="0" smtClean="0"/>
              <a:t>			Evidence Law</a:t>
            </a:r>
          </a:p>
          <a:p>
            <a:pPr marL="0" indent="0">
              <a:buNone/>
            </a:pPr>
            <a:r>
              <a:rPr lang="en-US" dirty="0" smtClean="0"/>
              <a:t>Traffic Court:		Traffic Law</a:t>
            </a:r>
          </a:p>
          <a:p>
            <a:pPr marL="0" indent="0">
              <a:buNone/>
            </a:pPr>
            <a:r>
              <a:rPr lang="en-US" dirty="0" smtClean="0"/>
              <a:t>Family Court:		Children Law</a:t>
            </a:r>
          </a:p>
          <a:p>
            <a:pPr marL="0" indent="0">
              <a:buNone/>
            </a:pPr>
            <a:r>
              <a:rPr lang="en-US" dirty="0"/>
              <a:t>	</a:t>
            </a:r>
            <a:r>
              <a:rPr lang="en-US" dirty="0" smtClean="0"/>
              <a:t>		Children Law (Summary Court) Rules</a:t>
            </a:r>
          </a:p>
          <a:p>
            <a:pPr marL="0" indent="0">
              <a:buNone/>
            </a:pPr>
            <a:r>
              <a:rPr lang="en-US" dirty="0"/>
              <a:t>	</a:t>
            </a:r>
            <a:r>
              <a:rPr lang="en-US" dirty="0" smtClean="0"/>
              <a:t>		Affiliation Law</a:t>
            </a:r>
          </a:p>
          <a:p>
            <a:pPr marL="0" indent="0">
              <a:buNone/>
            </a:pPr>
            <a:r>
              <a:rPr lang="en-US" dirty="0"/>
              <a:t>	</a:t>
            </a:r>
            <a:r>
              <a:rPr lang="en-US" dirty="0" smtClean="0"/>
              <a:t>		Maintenance Law</a:t>
            </a:r>
          </a:p>
        </p:txBody>
      </p:sp>
    </p:spTree>
    <p:extLst>
      <p:ext uri="{BB962C8B-B14F-4D97-AF65-F5344CB8AC3E}">
        <p14:creationId xmlns:p14="http://schemas.microsoft.com/office/powerpoint/2010/main" val="366318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682</TotalTime>
  <Words>2268</Words>
  <Application>Microsoft Office PowerPoint</Application>
  <PresentationFormat>On-screen Show (4:3)</PresentationFormat>
  <Paragraphs>382</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Capital</vt:lpstr>
      <vt:lpstr>     INTRODUCTION TO SUMMARY COURT ADVOCACY </vt:lpstr>
      <vt:lpstr>The Summary Court </vt:lpstr>
      <vt:lpstr>The Basics </vt:lpstr>
      <vt:lpstr>The Basics</vt:lpstr>
      <vt:lpstr>Opening Court</vt:lpstr>
      <vt:lpstr>Closing/Adjourning Court</vt:lpstr>
      <vt:lpstr>ADVOCACY:  Art not Science</vt:lpstr>
      <vt:lpstr>The Basics</vt:lpstr>
      <vt:lpstr>Bring your Laws</vt:lpstr>
      <vt:lpstr>Bring your Laws</vt:lpstr>
      <vt:lpstr>In Court </vt:lpstr>
      <vt:lpstr>In Court</vt:lpstr>
      <vt:lpstr>Litigants in person</vt:lpstr>
      <vt:lpstr>The trial/hearing</vt:lpstr>
      <vt:lpstr>Open questions start with …..</vt:lpstr>
      <vt:lpstr>Closed/Leading questions</vt:lpstr>
      <vt:lpstr>Compound questions</vt:lpstr>
      <vt:lpstr>Keep it simple</vt:lpstr>
      <vt:lpstr>Putting your case</vt:lpstr>
      <vt:lpstr>Think before you speak</vt:lpstr>
      <vt:lpstr>In Court </vt:lpstr>
      <vt:lpstr>Oral submissions</vt:lpstr>
      <vt:lpstr>Adopting affidavits</vt:lpstr>
      <vt:lpstr>Bail Applications - Prosecution</vt:lpstr>
      <vt:lpstr>Bail Applications – Defence  </vt:lpstr>
      <vt:lpstr>Food for thought</vt:lpstr>
      <vt:lpstr>Written advocacy</vt:lpstr>
      <vt:lpstr>Forever learning  </vt:lpstr>
      <vt:lpstr>Qualities of a good advocate</vt:lpstr>
      <vt:lpstr>Useful Resources </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DO’S &amp; DON’TS</dc:title>
  <dc:creator>Kirsty-Ann Gunn</dc:creator>
  <cp:lastModifiedBy>Kirsty-Ann Gunn</cp:lastModifiedBy>
  <cp:revision>65</cp:revision>
  <cp:lastPrinted>2019-10-30T21:53:03Z</cp:lastPrinted>
  <dcterms:created xsi:type="dcterms:W3CDTF">2016-08-02T00:51:26Z</dcterms:created>
  <dcterms:modified xsi:type="dcterms:W3CDTF">2019-10-31T19:34:43Z</dcterms:modified>
</cp:coreProperties>
</file>