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4"/>
  </p:notesMasterIdLst>
  <p:handoutMasterIdLst>
    <p:handoutMasterId r:id="rId55"/>
  </p:handoutMasterIdLst>
  <p:sldIdLst>
    <p:sldId id="281" r:id="rId2"/>
    <p:sldId id="370" r:id="rId3"/>
    <p:sldId id="373" r:id="rId4"/>
    <p:sldId id="377" r:id="rId5"/>
    <p:sldId id="376" r:id="rId6"/>
    <p:sldId id="375" r:id="rId7"/>
    <p:sldId id="374" r:id="rId8"/>
    <p:sldId id="372" r:id="rId9"/>
    <p:sldId id="381" r:id="rId10"/>
    <p:sldId id="380" r:id="rId11"/>
    <p:sldId id="379" r:id="rId12"/>
    <p:sldId id="378" r:id="rId13"/>
    <p:sldId id="371" r:id="rId14"/>
    <p:sldId id="386" r:id="rId15"/>
    <p:sldId id="385" r:id="rId16"/>
    <p:sldId id="384" r:id="rId17"/>
    <p:sldId id="388" r:id="rId18"/>
    <p:sldId id="390" r:id="rId19"/>
    <p:sldId id="404" r:id="rId20"/>
    <p:sldId id="383" r:id="rId21"/>
    <p:sldId id="407" r:id="rId22"/>
    <p:sldId id="387" r:id="rId23"/>
    <p:sldId id="408" r:id="rId24"/>
    <p:sldId id="389" r:id="rId25"/>
    <p:sldId id="382" r:id="rId26"/>
    <p:sldId id="394" r:id="rId27"/>
    <p:sldId id="393" r:id="rId28"/>
    <p:sldId id="411" r:id="rId29"/>
    <p:sldId id="409" r:id="rId30"/>
    <p:sldId id="410" r:id="rId31"/>
    <p:sldId id="412" r:id="rId32"/>
    <p:sldId id="392" r:id="rId33"/>
    <p:sldId id="391" r:id="rId34"/>
    <p:sldId id="397" r:id="rId35"/>
    <p:sldId id="396" r:id="rId36"/>
    <p:sldId id="395" r:id="rId37"/>
    <p:sldId id="400" r:id="rId38"/>
    <p:sldId id="402" r:id="rId39"/>
    <p:sldId id="357" r:id="rId40"/>
    <p:sldId id="369" r:id="rId41"/>
    <p:sldId id="360" r:id="rId42"/>
    <p:sldId id="361" r:id="rId43"/>
    <p:sldId id="362" r:id="rId44"/>
    <p:sldId id="363" r:id="rId45"/>
    <p:sldId id="364" r:id="rId46"/>
    <p:sldId id="365" r:id="rId47"/>
    <p:sldId id="367" r:id="rId48"/>
    <p:sldId id="368" r:id="rId49"/>
    <p:sldId id="332" r:id="rId50"/>
    <p:sldId id="359" r:id="rId51"/>
    <p:sldId id="339" r:id="rId52"/>
    <p:sldId id="406"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84503" autoAdjust="0"/>
  </p:normalViewPr>
  <p:slideViewPr>
    <p:cSldViewPr>
      <p:cViewPr varScale="1">
        <p:scale>
          <a:sx n="92" d="100"/>
          <a:sy n="92" d="100"/>
        </p:scale>
        <p:origin x="55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0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68" tIns="46584" rIns="93168" bIns="46584" rtlCol="0"/>
          <a:lstStyle>
            <a:lvl1pPr algn="r">
              <a:defRPr sz="1200"/>
            </a:lvl1pPr>
          </a:lstStyle>
          <a:p>
            <a:fld id="{664FD994-544E-4BCF-BE9A-CDDAC6CAEF2A}" type="datetimeFigureOut">
              <a:rPr lang="en-US" smtClean="0"/>
              <a:t>10/30/2019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68" tIns="46584" rIns="93168" bIns="46584" rtlCol="0" anchor="b"/>
          <a:lstStyle>
            <a:lvl1pPr algn="r">
              <a:defRPr sz="1200"/>
            </a:lvl1pPr>
          </a:lstStyle>
          <a:p>
            <a:fld id="{D9D21322-3E5C-4131-9D44-5A9328B1B330}" type="slidenum">
              <a:rPr lang="en-US" smtClean="0"/>
              <a:t>‹#›</a:t>
            </a:fld>
            <a:endParaRPr lang="en-US"/>
          </a:p>
        </p:txBody>
      </p:sp>
    </p:spTree>
    <p:extLst>
      <p:ext uri="{BB962C8B-B14F-4D97-AF65-F5344CB8AC3E}">
        <p14:creationId xmlns:p14="http://schemas.microsoft.com/office/powerpoint/2010/main" val="2044941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01CF8C29-DEBD-4BB8-9A9B-3FB2E62E63C5}" type="datetimeFigureOut">
              <a:rPr lang="en-US" smtClean="0"/>
              <a:t>10/30/2019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B5199D37-0009-4255-8CA7-C7C612EFDEC3}" type="slidenum">
              <a:rPr lang="en-US" smtClean="0"/>
              <a:t>‹#›</a:t>
            </a:fld>
            <a:endParaRPr lang="en-US"/>
          </a:p>
        </p:txBody>
      </p:sp>
    </p:spTree>
    <p:extLst>
      <p:ext uri="{BB962C8B-B14F-4D97-AF65-F5344CB8AC3E}">
        <p14:creationId xmlns:p14="http://schemas.microsoft.com/office/powerpoint/2010/main" val="204385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199D37-0009-4255-8CA7-C7C612EFDEC3}" type="slidenum">
              <a:rPr lang="en-US" smtClean="0"/>
              <a:t>1</a:t>
            </a:fld>
            <a:endParaRPr lang="en-US"/>
          </a:p>
        </p:txBody>
      </p:sp>
    </p:spTree>
    <p:extLst>
      <p:ext uri="{BB962C8B-B14F-4D97-AF65-F5344CB8AC3E}">
        <p14:creationId xmlns:p14="http://schemas.microsoft.com/office/powerpoint/2010/main" val="60258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F9D688-8461-41E4-A50C-08A2B7D28625}"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AF84D-B506-48DA-B211-6005142C208A}"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B56E3-CB9A-4E42-8109-751CBE2E5B45}"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AF84D-B506-48DA-B211-6005142C208A}" type="slidenum">
              <a:rPr lang="en-US" smtClean="0"/>
              <a:t>‹#›</a:t>
            </a:fld>
            <a:endParaRPr lang="en-US"/>
          </a:p>
        </p:txBody>
      </p:sp>
      <p:sp>
        <p:nvSpPr>
          <p:cNvPr id="7" name="Rectangle 6"/>
          <p:cNvSpPr/>
          <p:nvPr userDrawn="1"/>
        </p:nvSpPr>
        <p:spPr>
          <a:xfrm>
            <a:off x="4013200" y="1127126"/>
            <a:ext cx="4267200" cy="4130675"/>
          </a:xfrm>
          <a:prstGeom prst="rect">
            <a:avLst/>
          </a:prstGeom>
          <a:blipFill dpi="0" rotWithShape="1">
            <a:blip r:embed="rId2">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DA45B-0E99-4E05-BF75-55211DE9AA7C}"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AF84D-B506-48DA-B211-6005142C208A}" type="slidenum">
              <a:rPr lang="en-US" smtClean="0"/>
              <a:t>‹#›</a:t>
            </a:fld>
            <a:endParaRPr lang="en-US"/>
          </a:p>
        </p:txBody>
      </p:sp>
      <p:pic>
        <p:nvPicPr>
          <p:cNvPr id="7" name="Picture 6"/>
          <p:cNvPicPr>
            <a:picLocks noChangeAspect="1"/>
          </p:cNvPicPr>
          <p:nvPr userDrawn="1"/>
        </p:nvPicPr>
        <p:blipFill>
          <a:blip r:embed="rId2"/>
          <a:stretch>
            <a:fillRect/>
          </a:stretch>
        </p:blipFill>
        <p:spPr>
          <a:xfrm>
            <a:off x="1530350" y="538163"/>
            <a:ext cx="9131300" cy="5781675"/>
          </a:xfrm>
          <a:prstGeom prst="rect">
            <a:avLst/>
          </a:prstGeom>
        </p:spPr>
      </p:pic>
      <p:sp>
        <p:nvSpPr>
          <p:cNvPr id="8" name="Rectangle 7"/>
          <p:cNvSpPr/>
          <p:nvPr userDrawn="1"/>
        </p:nvSpPr>
        <p:spPr>
          <a:xfrm>
            <a:off x="3962400" y="1127126"/>
            <a:ext cx="4470400" cy="4206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E7CE2-C8B6-4624-B78E-92176B7F8314}"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AF84D-B506-48DA-B211-6005142C208A}" type="slidenum">
              <a:rPr lang="en-US" smtClean="0"/>
              <a:t>‹#›</a:t>
            </a:fld>
            <a:endParaRPr lang="en-US"/>
          </a:p>
        </p:txBody>
      </p:sp>
      <p:sp>
        <p:nvSpPr>
          <p:cNvPr id="9" name="Rectangle 8"/>
          <p:cNvSpPr/>
          <p:nvPr userDrawn="1"/>
        </p:nvSpPr>
        <p:spPr>
          <a:xfrm>
            <a:off x="3962400" y="1709929"/>
            <a:ext cx="4267200" cy="4130675"/>
          </a:xfrm>
          <a:prstGeom prst="rect">
            <a:avLst/>
          </a:prstGeom>
          <a:blipFill dpi="0" rotWithShape="1">
            <a:blip r:embed="rId2">
              <a:alphaModFix amt="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7B5D1-B935-4B0E-8DD7-55538FAA696C}"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AF84D-B506-48DA-B211-6005142C208A}"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4013200" y="1127126"/>
            <a:ext cx="4267200" cy="4130675"/>
          </a:xfrm>
          <a:prstGeom prst="rect">
            <a:avLst/>
          </a:prstGeom>
          <a:blipFill dpi="0" rotWithShape="1">
            <a:blip r:embed="rId2">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9DDF6B-55CD-4254-853D-0808BFC2A527}"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AF84D-B506-48DA-B211-6005142C20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E78733D-AA5F-48E5-9712-6489B3D7DD7C}" type="datetime1">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AF84D-B506-48DA-B211-6005142C208A}"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4013200" y="1127126"/>
            <a:ext cx="4267200" cy="4130675"/>
          </a:xfrm>
          <a:prstGeom prst="rect">
            <a:avLst/>
          </a:prstGeom>
          <a:blipFill dpi="0" rotWithShape="1">
            <a:blip r:embed="rId2">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3962400" y="1127126"/>
            <a:ext cx="4470400" cy="4206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D5EC1-81C8-4D3D-986C-0D556ECFC97E}" type="datetime1">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AF84D-B506-48DA-B211-6005142C20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55DFC-4056-4A14-90B3-DF7663B5D34E}" type="datetime1">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AF84D-B506-48DA-B211-6005142C208A}" type="slidenum">
              <a:rPr lang="en-US" smtClean="0"/>
              <a:t>‹#›</a:t>
            </a:fld>
            <a:endParaRPr lang="en-US"/>
          </a:p>
        </p:txBody>
      </p:sp>
      <p:sp>
        <p:nvSpPr>
          <p:cNvPr id="5" name="Rectangle 4"/>
          <p:cNvSpPr/>
          <p:nvPr userDrawn="1"/>
        </p:nvSpPr>
        <p:spPr>
          <a:xfrm>
            <a:off x="4013200" y="1127126"/>
            <a:ext cx="4267200" cy="4130675"/>
          </a:xfrm>
          <a:prstGeom prst="rect">
            <a:avLst/>
          </a:prstGeom>
          <a:blipFill dpi="0" rotWithShape="1">
            <a:blip r:embed="rId2">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207EC-8445-4481-A482-101284800394}"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AF84D-B506-48DA-B211-6005142C208A}"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013200" y="1127126"/>
            <a:ext cx="4267200" cy="4130675"/>
          </a:xfrm>
          <a:prstGeom prst="rect">
            <a:avLst/>
          </a:prstGeom>
          <a:blipFill dpi="0" rotWithShape="1">
            <a:blip r:embed="rId2">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6EF06-F627-4AEE-9EB1-0F4902376DAC}"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AF84D-B506-48DA-B211-6005142C208A}" type="slidenum">
              <a:rPr lang="en-US" smtClean="0"/>
              <a:t>‹#›</a:t>
            </a:fld>
            <a:endParaRPr lang="en-US"/>
          </a:p>
        </p:txBody>
      </p:sp>
      <p:sp>
        <p:nvSpPr>
          <p:cNvPr id="8" name="Rectangle 7"/>
          <p:cNvSpPr/>
          <p:nvPr userDrawn="1"/>
        </p:nvSpPr>
        <p:spPr>
          <a:xfrm>
            <a:off x="4013200" y="1127126"/>
            <a:ext cx="4267200" cy="4130675"/>
          </a:xfrm>
          <a:prstGeom prst="rect">
            <a:avLst/>
          </a:prstGeom>
          <a:blipFill dpi="0" rotWithShape="1">
            <a:blip r:embed="rId2">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BA3AB460-ED3D-45DC-96B7-5235C7244039}" type="datetime1">
              <a:rPr lang="en-US" smtClean="0"/>
              <a:t>10/30/2019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F8AF84D-B506-48DA-B211-6005142C208A}" type="slidenum">
              <a:rPr lang="en-US" smtClean="0"/>
              <a:t>‹#›</a:t>
            </a:fld>
            <a:endParaRPr lang="en-US"/>
          </a:p>
        </p:txBody>
      </p:sp>
      <p:sp>
        <p:nvSpPr>
          <p:cNvPr id="9" name="Rectangle 8"/>
          <p:cNvSpPr/>
          <p:nvPr userDrawn="1"/>
        </p:nvSpPr>
        <p:spPr>
          <a:xfrm>
            <a:off x="3962400" y="1709929"/>
            <a:ext cx="4267200" cy="4130675"/>
          </a:xfrm>
          <a:prstGeom prst="rect">
            <a:avLst/>
          </a:prstGeom>
          <a:blipFill dpi="0" rotWithShape="1">
            <a:blip r:embed="rId13">
              <a:alphaModFix amt="1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fra.gov.ky/contents/page/1"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kcl.ac.uk/alpha/assets/fop-13-october-2017-final.pdf" TargetMode="External"/><Relationship Id="rId7" Type="http://schemas.openxmlformats.org/officeDocument/2006/relationships/hyperlink" Target="https://www.un.org/securitycouncil/sanctions/1718/panel_experts/reports" TargetMode="External"/><Relationship Id="rId2" Type="http://schemas.openxmlformats.org/officeDocument/2006/relationships/hyperlink" Target="http://www.fatf-gafi.org/" TargetMode="External"/><Relationship Id="rId1" Type="http://schemas.openxmlformats.org/officeDocument/2006/relationships/slideLayout" Target="../slideLayouts/slideLayout2.xml"/><Relationship Id="rId6" Type="http://schemas.openxmlformats.org/officeDocument/2006/relationships/hyperlink" Target="http://www.rusi.org/" TargetMode="External"/><Relationship Id="rId5" Type="http://schemas.openxmlformats.org/officeDocument/2006/relationships/hyperlink" Target="https://www.gov.uk/government/publications/current-list-of-designated-persons-terrorism-and-terrorist-financing" TargetMode="External"/><Relationship Id="rId4" Type="http://schemas.openxmlformats.org/officeDocument/2006/relationships/hyperlink" Target="http://www.fra.gov.ky/"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9" name="Rectangle"/>
          <p:cNvSpPr/>
          <p:nvPr/>
        </p:nvSpPr>
        <p:spPr>
          <a:xfrm>
            <a:off x="0" y="1633060"/>
            <a:ext cx="12192000" cy="3247201"/>
          </a:xfrm>
          <a:prstGeom prst="rect">
            <a:avLst/>
          </a:prstGeom>
          <a:solidFill>
            <a:srgbClr val="001727">
              <a:alpha val="90296"/>
            </a:srgbClr>
          </a:solidFill>
          <a:ln w="12700">
            <a:miter lim="400000"/>
          </a:ln>
        </p:spPr>
        <p:txBody>
          <a:bodyPr lIns="0" tIns="0" rIns="0" bIns="0" anchor="ctr"/>
          <a:lstStyle/>
          <a:p>
            <a:pPr>
              <a:defRPr sz="3200">
                <a:solidFill>
                  <a:srgbClr val="FFFFFF"/>
                </a:solidFill>
              </a:defRPr>
            </a:pPr>
            <a:endParaRPr sz="1200"/>
          </a:p>
        </p:txBody>
      </p:sp>
      <p:sp>
        <p:nvSpPr>
          <p:cNvPr id="121" name="Body"/>
          <p:cNvSpPr txBox="1">
            <a:spLocks noGrp="1"/>
          </p:cNvSpPr>
          <p:nvPr>
            <p:ph type="body" sz="quarter" idx="4294967295"/>
          </p:nvPr>
        </p:nvSpPr>
        <p:spPr>
          <a:xfrm>
            <a:off x="152400" y="2522747"/>
            <a:ext cx="11963400" cy="2357514"/>
          </a:xfrm>
          <a:prstGeom prst="rect">
            <a:avLst/>
          </a:prstGeom>
        </p:spPr>
        <p:txBody>
          <a:bodyPr>
            <a:noAutofit/>
          </a:bodyPr>
          <a:lstStyle/>
          <a:p>
            <a:pPr marL="0" indent="0" algn="ctr">
              <a:buNone/>
              <a:defRPr>
                <a:solidFill>
                  <a:srgbClr val="FFFFFF"/>
                </a:solidFill>
                <a:latin typeface="Helvetica Light"/>
                <a:ea typeface="Helvetica Light"/>
                <a:cs typeface="Helvetica Light"/>
                <a:sym typeface="Helvetica Light"/>
              </a:defRPr>
            </a:pPr>
            <a:r>
              <a:rPr lang="en-US" sz="4000" dirty="0" smtClean="0"/>
              <a:t>Proliferation Financing (PF)</a:t>
            </a:r>
          </a:p>
          <a:p>
            <a:pPr marL="0" indent="0" algn="r">
              <a:buNone/>
              <a:defRPr>
                <a:solidFill>
                  <a:srgbClr val="FFFFFF"/>
                </a:solidFill>
                <a:latin typeface="Helvetica Light"/>
                <a:ea typeface="Helvetica Light"/>
                <a:cs typeface="Helvetica Light"/>
                <a:sym typeface="Helvetica Light"/>
              </a:defRPr>
            </a:pPr>
            <a:endParaRPr lang="en-US" sz="1450" dirty="0" smtClean="0"/>
          </a:p>
          <a:p>
            <a:pPr marL="0" indent="0" algn="r">
              <a:spcBef>
                <a:spcPts val="0"/>
              </a:spcBef>
              <a:buNone/>
              <a:defRPr>
                <a:solidFill>
                  <a:srgbClr val="FFFFFF"/>
                </a:solidFill>
                <a:latin typeface="Helvetica Light"/>
                <a:ea typeface="Helvetica Light"/>
                <a:cs typeface="Helvetica Light"/>
                <a:sym typeface="Helvetica Light"/>
              </a:defRPr>
            </a:pPr>
            <a:endParaRPr lang="en-US" sz="1450" dirty="0" smtClean="0"/>
          </a:p>
          <a:p>
            <a:pPr marL="0" indent="0" algn="r">
              <a:spcBef>
                <a:spcPts val="0"/>
              </a:spcBef>
              <a:buNone/>
              <a:defRPr>
                <a:solidFill>
                  <a:srgbClr val="FFFFFF"/>
                </a:solidFill>
                <a:latin typeface="Helvetica Light"/>
                <a:ea typeface="Helvetica Light"/>
                <a:cs typeface="Helvetica Light"/>
                <a:sym typeface="Helvetica Light"/>
              </a:defRPr>
            </a:pPr>
            <a:r>
              <a:rPr lang="en-US" sz="1450" dirty="0" smtClean="0"/>
              <a:t>Presented by:          	</a:t>
            </a:r>
            <a:r>
              <a:rPr lang="en-US" sz="1450" b="1" dirty="0" smtClean="0"/>
              <a:t>Justine Plenkiewicz</a:t>
            </a:r>
          </a:p>
          <a:p>
            <a:pPr marL="0" indent="0" algn="r">
              <a:spcBef>
                <a:spcPts val="0"/>
              </a:spcBef>
              <a:buNone/>
              <a:defRPr>
                <a:solidFill>
                  <a:srgbClr val="FFFFFF"/>
                </a:solidFill>
                <a:latin typeface="Helvetica Light"/>
                <a:ea typeface="Helvetica Light"/>
                <a:cs typeface="Helvetica Light"/>
                <a:sym typeface="Helvetica Light"/>
              </a:defRPr>
            </a:pPr>
            <a:r>
              <a:rPr lang="en-US" sz="1450" dirty="0" smtClean="0"/>
              <a:t>			Deputy National Coordinator</a:t>
            </a:r>
          </a:p>
          <a:p>
            <a:pPr marL="0" indent="0" algn="r">
              <a:spcBef>
                <a:spcPts val="0"/>
              </a:spcBef>
              <a:buNone/>
              <a:defRPr>
                <a:solidFill>
                  <a:srgbClr val="FFFFFF"/>
                </a:solidFill>
                <a:latin typeface="Helvetica Light"/>
                <a:ea typeface="Helvetica Light"/>
                <a:cs typeface="Helvetica Light"/>
                <a:sym typeface="Helvetica Light"/>
              </a:defRPr>
            </a:pPr>
            <a:endParaRPr lang="en-US" sz="1450" dirty="0"/>
          </a:p>
          <a:p>
            <a:pPr marL="0" indent="0" algn="r">
              <a:spcBef>
                <a:spcPts val="0"/>
              </a:spcBef>
              <a:buNone/>
              <a:defRPr>
                <a:solidFill>
                  <a:srgbClr val="FFFFFF"/>
                </a:solidFill>
                <a:latin typeface="Helvetica Light"/>
                <a:ea typeface="Helvetica Light"/>
                <a:cs typeface="Helvetica Light"/>
                <a:sym typeface="Helvetica Light"/>
              </a:defRPr>
            </a:pPr>
            <a:r>
              <a:rPr lang="en-US" sz="1450" b="1" dirty="0" smtClean="0"/>
              <a:t>Kerri-Ann Gillies</a:t>
            </a:r>
          </a:p>
          <a:p>
            <a:pPr marL="0" indent="0" algn="r">
              <a:spcBef>
                <a:spcPts val="0"/>
              </a:spcBef>
              <a:buNone/>
              <a:defRPr>
                <a:solidFill>
                  <a:srgbClr val="FFFFFF"/>
                </a:solidFill>
                <a:latin typeface="Helvetica Light"/>
                <a:ea typeface="Helvetica Light"/>
                <a:cs typeface="Helvetica Light"/>
                <a:sym typeface="Helvetica Light"/>
              </a:defRPr>
            </a:pPr>
            <a:r>
              <a:rPr lang="en-US" sz="1450" dirty="0" smtClean="0"/>
              <a:t>Crown Counsel</a:t>
            </a:r>
            <a:endParaRPr sz="1450" dirty="0"/>
          </a:p>
        </p:txBody>
      </p:sp>
      <p:pic>
        <p:nvPicPr>
          <p:cNvPr id="122" name="Image" descr="Image"/>
          <p:cNvPicPr>
            <a:picLocks noChangeAspect="1"/>
          </p:cNvPicPr>
          <p:nvPr/>
        </p:nvPicPr>
        <p:blipFill>
          <a:blip r:embed="rId4">
            <a:extLst/>
          </a:blip>
          <a:stretch>
            <a:fillRect/>
          </a:stretch>
        </p:blipFill>
        <p:spPr>
          <a:xfrm>
            <a:off x="658416" y="5531196"/>
            <a:ext cx="10495200" cy="455415"/>
          </a:xfrm>
          <a:prstGeom prst="rect">
            <a:avLst/>
          </a:prstGeom>
          <a:ln w="12700">
            <a:miter lim="400000"/>
          </a:ln>
        </p:spPr>
      </p:pic>
      <p:pic>
        <p:nvPicPr>
          <p:cNvPr id="123" name="AMLU_SG_Logo.png" descr="AMLU_SG_Logo.png"/>
          <p:cNvPicPr>
            <a:picLocks noChangeAspect="1"/>
          </p:cNvPicPr>
          <p:nvPr/>
        </p:nvPicPr>
        <p:blipFill>
          <a:blip r:embed="rId5">
            <a:extLst/>
          </a:blip>
          <a:stretch>
            <a:fillRect/>
          </a:stretch>
        </p:blipFill>
        <p:spPr>
          <a:xfrm>
            <a:off x="3276600" y="1338696"/>
            <a:ext cx="4953000" cy="1428750"/>
          </a:xfrm>
          <a:prstGeom prst="rect">
            <a:avLst/>
          </a:prstGeom>
          <a:ln w="12700">
            <a:miter lim="400000"/>
          </a:ln>
        </p:spPr>
      </p:pic>
      <p:sp>
        <p:nvSpPr>
          <p:cNvPr id="2" name="Slide Number Placeholder 1"/>
          <p:cNvSpPr>
            <a:spLocks noGrp="1"/>
          </p:cNvSpPr>
          <p:nvPr>
            <p:ph type="sldNum" sz="quarter" idx="12"/>
          </p:nvPr>
        </p:nvSpPr>
        <p:spPr/>
        <p:txBody>
          <a:bodyPr/>
          <a:lstStyle/>
          <a:p>
            <a:fld id="{0F8AF84D-B506-48DA-B211-6005142C208A}" type="slidenum">
              <a:rPr lang="en-US" smtClean="0"/>
              <a:t>1</a:t>
            </a:fld>
            <a:endParaRPr lang="en-US"/>
          </a:p>
        </p:txBody>
      </p:sp>
    </p:spTree>
    <p:extLst>
      <p:ext uri="{BB962C8B-B14F-4D97-AF65-F5344CB8AC3E}">
        <p14:creationId xmlns:p14="http://schemas.microsoft.com/office/powerpoint/2010/main" val="19442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10</a:t>
            </a:fld>
            <a:endParaRPr lang="en-US"/>
          </a:p>
        </p:txBody>
      </p:sp>
      <p:sp>
        <p:nvSpPr>
          <p:cNvPr id="3" name="Title 1"/>
          <p:cNvSpPr txBox="1">
            <a:spLocks/>
          </p:cNvSpPr>
          <p:nvPr/>
        </p:nvSpPr>
        <p:spPr>
          <a:xfrm>
            <a:off x="838200" y="609600"/>
            <a:ext cx="10515600" cy="1325563"/>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latin typeface="Arial" panose="020B0604020202020204" pitchFamily="34" charset="0"/>
                <a:cs typeface="Arial" panose="020B0604020202020204" pitchFamily="34" charset="0"/>
              </a:rPr>
              <a:t>Findings of MER in </a:t>
            </a:r>
            <a:r>
              <a:rPr lang="en-US" sz="3800" dirty="0">
                <a:latin typeface="Arial" panose="020B0604020202020204" pitchFamily="34" charset="0"/>
                <a:cs typeface="Arial" panose="020B0604020202020204" pitchFamily="34" charset="0"/>
              </a:rPr>
              <a:t>r</a:t>
            </a:r>
            <a:r>
              <a:rPr lang="en-US" sz="3800" dirty="0" smtClean="0">
                <a:latin typeface="Arial" panose="020B0604020202020204" pitchFamily="34" charset="0"/>
                <a:cs typeface="Arial" panose="020B0604020202020204" pitchFamily="34" charset="0"/>
              </a:rPr>
              <a:t>elation to PF</a:t>
            </a:r>
            <a:endParaRPr lang="en-US" sz="38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838200" y="1524000"/>
            <a:ext cx="10515600" cy="4729163"/>
          </a:xfrm>
          <a:prstGeom prst="rect">
            <a:avLst/>
          </a:prstGeom>
        </p:spPr>
        <p:txBody>
          <a:bodyPr>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sz="2900" dirty="0" smtClean="0"/>
              <a:t>Lawyers were found generally to have a fundamental understanding of their ML/TF risks and obligations under the Anti-Money Laundering Regulations (AMLRs).</a:t>
            </a:r>
          </a:p>
          <a:p>
            <a:pPr marL="0" indent="0" algn="just">
              <a:buFont typeface="Arial" pitchFamily="34" charset="0"/>
              <a:buNone/>
            </a:pPr>
            <a:endParaRPr lang="en-US" sz="2900" dirty="0" smtClean="0"/>
          </a:p>
          <a:p>
            <a:pPr algn="just"/>
            <a:r>
              <a:rPr lang="en-US" sz="2900" dirty="0" smtClean="0"/>
              <a:t>There is very little monitoring, training, guidance or awareness among most Financial Institutions (FIs) and Designated Non-Financial Businesses and Professionals (DNFBPs) (which include lawyers) on PF obligations. </a:t>
            </a:r>
          </a:p>
          <a:p>
            <a:pPr marL="0" indent="0" algn="just">
              <a:buFont typeface="Arial" pitchFamily="34" charset="0"/>
              <a:buNone/>
            </a:pPr>
            <a:endParaRPr lang="en-US" sz="2900" dirty="0" smtClean="0"/>
          </a:p>
          <a:p>
            <a:pPr algn="just"/>
            <a:r>
              <a:rPr lang="en-US" sz="2900" dirty="0" smtClean="0"/>
              <a:t>There were no supervisors appointed for lawyers to ensure the implementation of their obligations.  </a:t>
            </a:r>
          </a:p>
          <a:p>
            <a:pPr marL="0" indent="0" algn="just">
              <a:buFont typeface="Arial" pitchFamily="34" charset="0"/>
              <a:buNone/>
            </a:pPr>
            <a:endParaRPr lang="en-US" sz="2900" dirty="0" smtClean="0"/>
          </a:p>
          <a:p>
            <a:pPr algn="just"/>
            <a:r>
              <a:rPr lang="en-US" sz="2900" dirty="0" smtClean="0"/>
              <a:t>It was recommended that authorities improve awareness within the jurisdiction of TFS obligations and ensure the designated supervisory authority monitors FIs and DNFBPs implementation and compliance of TF/PF TFS .</a:t>
            </a:r>
          </a:p>
          <a:p>
            <a:endParaRPr lang="en-US" dirty="0"/>
          </a:p>
        </p:txBody>
      </p:sp>
    </p:spTree>
    <p:extLst>
      <p:ext uri="{BB962C8B-B14F-4D97-AF65-F5344CB8AC3E}">
        <p14:creationId xmlns:p14="http://schemas.microsoft.com/office/powerpoint/2010/main" val="207030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11</a:t>
            </a:fld>
            <a:endParaRPr lang="en-US"/>
          </a:p>
        </p:txBody>
      </p:sp>
      <p:sp>
        <p:nvSpPr>
          <p:cNvPr id="3" name="Title 1"/>
          <p:cNvSpPr txBox="1">
            <a:spLocks/>
          </p:cNvSpPr>
          <p:nvPr/>
        </p:nvSpPr>
        <p:spPr>
          <a:xfrm>
            <a:off x="838200" y="533400"/>
            <a:ext cx="10515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latin typeface="+mn-lt"/>
              </a:rPr>
              <a:t>Immediate Outcome 11</a:t>
            </a:r>
            <a:endParaRPr lang="en-US" sz="3800" dirty="0">
              <a:latin typeface="+mn-lt"/>
            </a:endParaRPr>
          </a:p>
        </p:txBody>
      </p:sp>
      <p:sp>
        <p:nvSpPr>
          <p:cNvPr id="4" name="Content Placeholder 2"/>
          <p:cNvSpPr txBox="1">
            <a:spLocks/>
          </p:cNvSpPr>
          <p:nvPr/>
        </p:nvSpPr>
        <p:spPr>
          <a:xfrm>
            <a:off x="838200" y="1328928"/>
            <a:ext cx="10515600" cy="4848035"/>
          </a:xfrm>
          <a:prstGeom prst="rect">
            <a:avLst/>
          </a:prstGeom>
        </p:spPr>
        <p:txBody>
          <a:bodyP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500" u="sng" dirty="0" smtClean="0"/>
              <a:t>Key Findings:</a:t>
            </a:r>
          </a:p>
          <a:p>
            <a:pPr marL="0" indent="0">
              <a:buFont typeface="Arial" pitchFamily="34" charset="0"/>
              <a:buNone/>
            </a:pPr>
            <a:endParaRPr lang="en-US" sz="2500" u="sng" dirty="0" smtClean="0"/>
          </a:p>
          <a:p>
            <a:pPr algn="just"/>
            <a:r>
              <a:rPr lang="en-US" sz="2500" dirty="0" smtClean="0"/>
              <a:t>The absence of an effective communication mechanism, impedes the ability of FIs and DNFBPs to implement freezing actions required in implementing TFS, without delay. </a:t>
            </a:r>
          </a:p>
          <a:p>
            <a:pPr marL="0" indent="0" algn="just">
              <a:buFont typeface="Arial" pitchFamily="34" charset="0"/>
              <a:buNone/>
            </a:pPr>
            <a:endParaRPr lang="en-US" sz="2500" dirty="0" smtClean="0"/>
          </a:p>
          <a:p>
            <a:pPr algn="just"/>
            <a:r>
              <a:rPr lang="en-US" sz="2500" dirty="0" smtClean="0"/>
              <a:t>The frequency of screening persons designated under UNSCRs is irregular.</a:t>
            </a:r>
          </a:p>
          <a:p>
            <a:pPr algn="just"/>
            <a:endParaRPr lang="en-US" sz="2500" dirty="0" smtClean="0"/>
          </a:p>
          <a:p>
            <a:pPr algn="just"/>
            <a:r>
              <a:rPr lang="en-US" sz="2500" dirty="0" smtClean="0"/>
              <a:t>The understanding of what steps should be taken in the event targeted assets are identified is limited. </a:t>
            </a:r>
          </a:p>
          <a:p>
            <a:pPr marL="0" indent="0" algn="just">
              <a:buFont typeface="Arial" pitchFamily="34" charset="0"/>
              <a:buNone/>
            </a:pPr>
            <a:endParaRPr lang="en-US" sz="2500" dirty="0" smtClean="0"/>
          </a:p>
          <a:p>
            <a:pPr algn="just"/>
            <a:r>
              <a:rPr lang="en-US" sz="2500" dirty="0" smtClean="0"/>
              <a:t>Enhanced monitoring of the implementation of TFS is required. </a:t>
            </a:r>
          </a:p>
          <a:p>
            <a:endParaRPr lang="en-US" dirty="0"/>
          </a:p>
        </p:txBody>
      </p:sp>
    </p:spTree>
    <p:extLst>
      <p:ext uri="{BB962C8B-B14F-4D97-AF65-F5344CB8AC3E}">
        <p14:creationId xmlns:p14="http://schemas.microsoft.com/office/powerpoint/2010/main" val="421953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12</a:t>
            </a:fld>
            <a:endParaRPr lang="en-US"/>
          </a:p>
        </p:txBody>
      </p:sp>
      <p:sp>
        <p:nvSpPr>
          <p:cNvPr id="3" name="Content Placeholder 2"/>
          <p:cNvSpPr txBox="1">
            <a:spLocks/>
          </p:cNvSpPr>
          <p:nvPr/>
        </p:nvSpPr>
        <p:spPr>
          <a:xfrm>
            <a:off x="838200" y="1825625"/>
            <a:ext cx="10515600" cy="4351338"/>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There is focus on identifying assets subject to sanction at time transaction is being attempted.</a:t>
            </a:r>
          </a:p>
          <a:p>
            <a:pPr marL="0" indent="0">
              <a:buFont typeface="Arial" pitchFamily="34" charset="0"/>
              <a:buNone/>
            </a:pPr>
            <a:endParaRPr lang="en-US" dirty="0" smtClean="0"/>
          </a:p>
          <a:p>
            <a:r>
              <a:rPr lang="en-US" dirty="0" smtClean="0"/>
              <a:t>While this may prevent capital flight, it will not allow for early identification of assets that should be frozen.</a:t>
            </a:r>
          </a:p>
          <a:p>
            <a:pPr marL="0" indent="0">
              <a:buFont typeface="Arial" pitchFamily="34" charset="0"/>
              <a:buNone/>
            </a:pPr>
            <a:endParaRPr lang="en-US" dirty="0" smtClean="0"/>
          </a:p>
          <a:p>
            <a:r>
              <a:rPr lang="en-US" dirty="0" smtClean="0"/>
              <a:t>The understanding of the process to be applied, if assets subject to sanctions were identified, varied.</a:t>
            </a:r>
            <a:endParaRPr lang="en-US" dirty="0"/>
          </a:p>
        </p:txBody>
      </p:sp>
    </p:spTree>
    <p:extLst>
      <p:ext uri="{BB962C8B-B14F-4D97-AF65-F5344CB8AC3E}">
        <p14:creationId xmlns:p14="http://schemas.microsoft.com/office/powerpoint/2010/main" val="147997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13</a:t>
            </a:fld>
            <a:endParaRPr lang="en-US"/>
          </a:p>
        </p:txBody>
      </p:sp>
      <p:sp>
        <p:nvSpPr>
          <p:cNvPr id="3" name="Content Placeholder 2"/>
          <p:cNvSpPr txBox="1">
            <a:spLocks/>
          </p:cNvSpPr>
          <p:nvPr/>
        </p:nvSpPr>
        <p:spPr>
          <a:xfrm>
            <a:off x="838200" y="682752"/>
            <a:ext cx="10515600" cy="5494211"/>
          </a:xfrm>
          <a:prstGeom prst="rect">
            <a:avLst/>
          </a:prstGeom>
        </p:spPr>
        <p:txBody>
          <a:bodyP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en-US" sz="2500" u="sng" dirty="0" smtClean="0">
                <a:latin typeface="+mj-lt"/>
              </a:rPr>
              <a:t>Recommended Actions</a:t>
            </a:r>
          </a:p>
          <a:p>
            <a:pPr marL="0" indent="0" algn="just">
              <a:buFont typeface="Arial" pitchFamily="34" charset="0"/>
              <a:buNone/>
            </a:pPr>
            <a:endParaRPr lang="en-US" sz="2500" u="sng" dirty="0" smtClean="0">
              <a:latin typeface="+mj-lt"/>
            </a:endParaRPr>
          </a:p>
          <a:p>
            <a:pPr algn="just"/>
            <a:r>
              <a:rPr lang="en-US" sz="2500" dirty="0" smtClean="0">
                <a:latin typeface="+mj-lt"/>
              </a:rPr>
              <a:t>Implementation of timely communication mechanisms for TFS relating to PF to facilitate the freezing of assets without delay by FIs and DNFBPs.</a:t>
            </a:r>
          </a:p>
          <a:p>
            <a:pPr marL="0" indent="0" algn="just">
              <a:buFont typeface="Arial" pitchFamily="34" charset="0"/>
              <a:buNone/>
            </a:pPr>
            <a:r>
              <a:rPr lang="en-US" sz="2500" dirty="0" smtClean="0">
                <a:latin typeface="+mj-lt"/>
              </a:rPr>
              <a:t> </a:t>
            </a:r>
          </a:p>
          <a:p>
            <a:pPr algn="just"/>
            <a:r>
              <a:rPr lang="en-US" sz="2500" dirty="0" smtClean="0">
                <a:latin typeface="+mj-lt"/>
              </a:rPr>
              <a:t>Provision of outreach and guidance to FIs and DNFBPs on how to identify PF as well as reinforce the process where assets are identified. </a:t>
            </a:r>
          </a:p>
          <a:p>
            <a:pPr marL="0" indent="0" algn="just">
              <a:buFont typeface="Arial" pitchFamily="34" charset="0"/>
              <a:buNone/>
            </a:pPr>
            <a:endParaRPr lang="en-US" sz="2500" dirty="0" smtClean="0">
              <a:latin typeface="+mj-lt"/>
            </a:endParaRPr>
          </a:p>
          <a:p>
            <a:pPr algn="just"/>
            <a:r>
              <a:rPr lang="en-US" sz="2500" dirty="0" smtClean="0">
                <a:latin typeface="+mj-lt"/>
              </a:rPr>
              <a:t>Increase staff training within FIs and DNFBPs to ensure proper and efficient identification of persons and assets subject to TFS, as well as the processes to be followed where such persons and assets are identified. </a:t>
            </a:r>
          </a:p>
          <a:p>
            <a:pPr marL="0" indent="0" algn="just">
              <a:buFont typeface="Arial" pitchFamily="34" charset="0"/>
              <a:buNone/>
            </a:pPr>
            <a:endParaRPr lang="en-US" sz="2500" dirty="0" smtClean="0">
              <a:latin typeface="+mj-lt"/>
            </a:endParaRPr>
          </a:p>
          <a:p>
            <a:pPr algn="just"/>
            <a:r>
              <a:rPr lang="en-US" sz="2500" dirty="0" smtClean="0">
                <a:latin typeface="+mj-lt"/>
              </a:rPr>
              <a:t>Review of co-operation and co-ordination mechanisms to ensure that the authorities can identify potential breaches or violations of TFS related to PF.</a:t>
            </a:r>
          </a:p>
          <a:p>
            <a:endParaRPr lang="en-US" u="sng" dirty="0"/>
          </a:p>
        </p:txBody>
      </p:sp>
    </p:spTree>
    <p:extLst>
      <p:ext uri="{BB962C8B-B14F-4D97-AF65-F5344CB8AC3E}">
        <p14:creationId xmlns:p14="http://schemas.microsoft.com/office/powerpoint/2010/main" val="342157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14</a:t>
            </a:fld>
            <a:endParaRPr lang="en-US"/>
          </a:p>
        </p:txBody>
      </p:sp>
      <p:sp>
        <p:nvSpPr>
          <p:cNvPr id="3" name="Title 1"/>
          <p:cNvSpPr txBox="1">
            <a:spLocks/>
          </p:cNvSpPr>
          <p:nvPr/>
        </p:nvSpPr>
        <p:spPr>
          <a:xfrm>
            <a:off x="817418" y="533400"/>
            <a:ext cx="10515600" cy="132556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Arial" panose="020B0604020202020204" pitchFamily="34" charset="0"/>
                <a:cs typeface="Arial" panose="020B0604020202020204" pitchFamily="34" charset="0"/>
              </a:rPr>
              <a:t>Response to MER</a:t>
            </a:r>
            <a:endParaRPr lang="en-US" sz="3800" dirty="0">
              <a:solidFill>
                <a:srgbClr val="C0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817418" y="1676400"/>
            <a:ext cx="10515600" cy="4805363"/>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latin typeface="+mj-lt"/>
              </a:rPr>
              <a:t>Establishment of the post of National </a:t>
            </a:r>
            <a:r>
              <a:rPr lang="en-US" dirty="0" smtClean="0">
                <a:latin typeface="+mj-lt"/>
              </a:rPr>
              <a:t>Coordinator </a:t>
            </a:r>
            <a:r>
              <a:rPr lang="en-US" dirty="0" smtClean="0">
                <a:latin typeface="+mj-lt"/>
              </a:rPr>
              <a:t>and formation of National Coordination team</a:t>
            </a:r>
          </a:p>
          <a:p>
            <a:endParaRPr lang="en-US" dirty="0" smtClean="0">
              <a:latin typeface="+mj-lt"/>
            </a:endParaRPr>
          </a:p>
          <a:p>
            <a:r>
              <a:rPr lang="en-US" dirty="0" smtClean="0">
                <a:latin typeface="+mj-lt"/>
              </a:rPr>
              <a:t>Formation of the PF working group, the Proliferation Inter Agency Group (PIAG) which is a sub-committee of the Inter-Agency Coordination Committee (IACC)</a:t>
            </a:r>
          </a:p>
          <a:p>
            <a:pPr marL="0" indent="0">
              <a:buNone/>
            </a:pPr>
            <a:endParaRPr lang="en-US" dirty="0" smtClean="0">
              <a:latin typeface="+mj-lt"/>
            </a:endParaRPr>
          </a:p>
          <a:p>
            <a:r>
              <a:rPr lang="en-US" dirty="0" smtClean="0">
                <a:latin typeface="+mj-lt"/>
              </a:rPr>
              <a:t>Cayman Islands </a:t>
            </a:r>
            <a:r>
              <a:rPr lang="en-US" smtClean="0">
                <a:latin typeface="+mj-lt"/>
              </a:rPr>
              <a:t>Legal </a:t>
            </a:r>
            <a:r>
              <a:rPr lang="en-US" smtClean="0">
                <a:latin typeface="+mj-lt"/>
              </a:rPr>
              <a:t>Practitioners Association </a:t>
            </a:r>
            <a:r>
              <a:rPr lang="en-US" dirty="0" smtClean="0">
                <a:latin typeface="+mj-lt"/>
              </a:rPr>
              <a:t>(CILPA)</a:t>
            </a:r>
          </a:p>
          <a:p>
            <a:endParaRPr lang="en-US" dirty="0" smtClean="0">
              <a:latin typeface="+mj-lt"/>
            </a:endParaRPr>
          </a:p>
          <a:p>
            <a:r>
              <a:rPr lang="en-US" dirty="0" smtClean="0">
                <a:latin typeface="+mj-lt"/>
              </a:rPr>
              <a:t>Establishment of the Cayman Islands Regulation Authority (CARA) – the AML/CFT supervisory body for Attorneys in the Cayman Islands</a:t>
            </a:r>
            <a:endParaRPr lang="en-US" dirty="0">
              <a:latin typeface="+mj-lt"/>
            </a:endParaRPr>
          </a:p>
        </p:txBody>
      </p:sp>
    </p:spTree>
    <p:extLst>
      <p:ext uri="{BB962C8B-B14F-4D97-AF65-F5344CB8AC3E}">
        <p14:creationId xmlns:p14="http://schemas.microsoft.com/office/powerpoint/2010/main" val="213898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15</a:t>
            </a:fld>
            <a:endParaRPr lang="en-US"/>
          </a:p>
        </p:txBody>
      </p:sp>
      <p:sp>
        <p:nvSpPr>
          <p:cNvPr id="3" name="Title 1"/>
          <p:cNvSpPr txBox="1">
            <a:spLocks/>
          </p:cNvSpPr>
          <p:nvPr/>
        </p:nvSpPr>
        <p:spPr>
          <a:xfrm>
            <a:off x="762000" y="533400"/>
            <a:ext cx="10515600" cy="1073931"/>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rPr>
              <a:t>What is Proliferation Financing (PF)?</a:t>
            </a:r>
            <a:endParaRPr lang="en-US" sz="3800" dirty="0">
              <a:solidFill>
                <a:srgbClr val="C00000"/>
              </a:solidFill>
            </a:endParaRPr>
          </a:p>
        </p:txBody>
      </p:sp>
      <p:sp>
        <p:nvSpPr>
          <p:cNvPr id="4" name="Content Placeholder 2"/>
          <p:cNvSpPr txBox="1">
            <a:spLocks/>
          </p:cNvSpPr>
          <p:nvPr/>
        </p:nvSpPr>
        <p:spPr>
          <a:xfrm>
            <a:off x="762000" y="1825624"/>
            <a:ext cx="10744200" cy="487997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smtClean="0">
                <a:latin typeface="+mj-lt"/>
              </a:rPr>
              <a:t>There is no single internationally agreed definition.</a:t>
            </a:r>
          </a:p>
          <a:p>
            <a:pPr marL="0" indent="0" algn="just">
              <a:buFont typeface="Arial" pitchFamily="34" charset="0"/>
              <a:buNone/>
            </a:pPr>
            <a:endParaRPr lang="en-US" dirty="0" smtClean="0">
              <a:latin typeface="+mj-lt"/>
            </a:endParaRPr>
          </a:p>
          <a:p>
            <a:pPr algn="just"/>
            <a:r>
              <a:rPr lang="en-US" dirty="0" smtClean="0">
                <a:latin typeface="+mj-lt"/>
              </a:rPr>
              <a:t>FATF has a working definition –</a:t>
            </a:r>
          </a:p>
          <a:p>
            <a:pPr marL="0" indent="0" algn="just">
              <a:buFont typeface="Arial" pitchFamily="34" charset="0"/>
              <a:buNone/>
            </a:pPr>
            <a:r>
              <a:rPr lang="en-US" i="1" dirty="0" smtClean="0">
                <a:latin typeface="+mj-lt"/>
              </a:rPr>
              <a:t>	</a:t>
            </a:r>
            <a:r>
              <a:rPr lang="en-US" sz="2200" i="1" dirty="0" smtClean="0">
                <a:latin typeface="+mj-lt"/>
              </a:rPr>
              <a:t>‘Proliferation Financing’ refers to: the act of providing funds or </a:t>
            </a:r>
            <a:r>
              <a:rPr lang="en-US" sz="2200" i="1" u="sng" dirty="0" smtClean="0">
                <a:latin typeface="+mj-lt"/>
              </a:rPr>
              <a:t>financial </a:t>
            </a:r>
            <a:r>
              <a:rPr lang="en-US" sz="2200" i="1" dirty="0" smtClean="0">
                <a:latin typeface="+mj-lt"/>
              </a:rPr>
              <a:t>	</a:t>
            </a:r>
            <a:r>
              <a:rPr lang="en-US" sz="2200" i="1" u="sng" dirty="0" smtClean="0">
                <a:latin typeface="+mj-lt"/>
              </a:rPr>
              <a:t>services </a:t>
            </a:r>
            <a:r>
              <a:rPr lang="en-US" sz="2200" i="1" dirty="0" smtClean="0">
                <a:latin typeface="+mj-lt"/>
              </a:rPr>
              <a:t>which are used in whole or in part, for the 	manufacture, 	acquisition, 	possession, development, export, transshipment, brokering, transport, 	transfer, stockpiling or use of nuclear, chemical or biological weapons and 	their means of delivery and related materials (including both technological 	and dual-use goods for non-legitimate purposes) in 	contravention of national 	laws, or, where applicable, international obligations.</a:t>
            </a:r>
          </a:p>
          <a:p>
            <a:pPr marL="0" indent="0" algn="just">
              <a:buFont typeface="Arial" pitchFamily="34" charset="0"/>
              <a:buNone/>
            </a:pPr>
            <a:endParaRPr lang="en-US" sz="2200" i="1" dirty="0">
              <a:latin typeface="+mj-lt"/>
            </a:endParaRPr>
          </a:p>
          <a:p>
            <a:pPr marL="0" indent="0" algn="just">
              <a:buNone/>
            </a:pPr>
            <a:r>
              <a:rPr lang="en-US" sz="1700" i="1" dirty="0" err="1" smtClean="0">
                <a:latin typeface="+mj-lt"/>
              </a:rPr>
              <a:t>N.b.</a:t>
            </a:r>
            <a:r>
              <a:rPr lang="en-US" sz="1700" i="1" dirty="0" smtClean="0">
                <a:latin typeface="+mj-lt"/>
              </a:rPr>
              <a:t> Financial Services </a:t>
            </a:r>
            <a:r>
              <a:rPr lang="en-US" sz="1700" dirty="0"/>
              <a:t>can include financial transfers, mortgages, credit lines, insurance services, middlemen services, trust and corporate services and company formation</a:t>
            </a:r>
            <a:endParaRPr lang="en-US" sz="1700" i="1" dirty="0" smtClean="0">
              <a:latin typeface="+mj-lt"/>
            </a:endParaRPr>
          </a:p>
          <a:p>
            <a:pPr algn="just"/>
            <a:endParaRPr lang="en-US" dirty="0">
              <a:latin typeface="+mj-lt"/>
            </a:endParaRPr>
          </a:p>
        </p:txBody>
      </p:sp>
    </p:spTree>
    <p:extLst>
      <p:ext uri="{BB962C8B-B14F-4D97-AF65-F5344CB8AC3E}">
        <p14:creationId xmlns:p14="http://schemas.microsoft.com/office/powerpoint/2010/main" val="142558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16</a:t>
            </a:fld>
            <a:endParaRPr lang="en-US"/>
          </a:p>
        </p:txBody>
      </p:sp>
      <p:sp>
        <p:nvSpPr>
          <p:cNvPr id="3" name="Content Placeholder 2"/>
          <p:cNvSpPr txBox="1">
            <a:spLocks/>
          </p:cNvSpPr>
          <p:nvPr/>
        </p:nvSpPr>
        <p:spPr>
          <a:xfrm>
            <a:off x="838200" y="533400"/>
            <a:ext cx="10515600" cy="5923512"/>
          </a:xfrm>
          <a:prstGeom prst="rect">
            <a:avLst/>
          </a:prstGeom>
        </p:spPr>
        <p:txBody>
          <a:bodyP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sz="2500" dirty="0" smtClean="0"/>
              <a:t>The  FATF Standards address PF in:</a:t>
            </a:r>
          </a:p>
          <a:p>
            <a:pPr marL="0" indent="0" algn="just">
              <a:buFont typeface="Arial" pitchFamily="34" charset="0"/>
              <a:buNone/>
            </a:pPr>
            <a:endParaRPr lang="en-US" sz="2500" dirty="0" smtClean="0"/>
          </a:p>
          <a:p>
            <a:pPr marL="0" indent="0" algn="just">
              <a:buFont typeface="Arial" pitchFamily="34" charset="0"/>
              <a:buNone/>
            </a:pPr>
            <a:r>
              <a:rPr lang="en-US" sz="2500" dirty="0" smtClean="0"/>
              <a:t>	-</a:t>
            </a:r>
            <a:r>
              <a:rPr lang="en-US" sz="2500" u="sng" dirty="0" smtClean="0"/>
              <a:t>Recommendation 2: </a:t>
            </a:r>
            <a:r>
              <a:rPr lang="en-US" sz="2500" dirty="0" smtClean="0"/>
              <a:t>National Cooperation and Coordination on 	 	Financial Crime Risks including ML, TF and PF</a:t>
            </a:r>
          </a:p>
          <a:p>
            <a:pPr marL="0" indent="0" algn="just">
              <a:buFont typeface="Arial" pitchFamily="34" charset="0"/>
              <a:buNone/>
            </a:pPr>
            <a:endParaRPr lang="en-US" sz="2500" dirty="0" smtClean="0"/>
          </a:p>
          <a:p>
            <a:pPr marL="0" indent="0" algn="just">
              <a:buFont typeface="Arial" pitchFamily="34" charset="0"/>
              <a:buNone/>
            </a:pPr>
            <a:r>
              <a:rPr lang="en-US" sz="2500" dirty="0" smtClean="0"/>
              <a:t>	-</a:t>
            </a:r>
            <a:r>
              <a:rPr lang="en-US" sz="2500" u="sng" dirty="0" smtClean="0"/>
              <a:t>Recommendation 7</a:t>
            </a:r>
            <a:r>
              <a:rPr lang="en-US" sz="2500" dirty="0" smtClean="0"/>
              <a:t>: Targeted Financial Sanctions (TFS) against 	specific proliferating actors designated by United Nations Security 	Council Resolutions (UNSCRs) </a:t>
            </a:r>
          </a:p>
          <a:p>
            <a:pPr marL="0" indent="0" algn="just">
              <a:buFont typeface="Arial" pitchFamily="34" charset="0"/>
              <a:buNone/>
            </a:pPr>
            <a:endParaRPr lang="en-US" sz="2500" dirty="0" smtClean="0"/>
          </a:p>
          <a:p>
            <a:pPr marL="0" indent="0" algn="just">
              <a:buFont typeface="Arial" pitchFamily="34" charset="0"/>
              <a:buNone/>
            </a:pPr>
            <a:r>
              <a:rPr lang="en-US" sz="2500" dirty="0" smtClean="0"/>
              <a:t>	-</a:t>
            </a:r>
            <a:r>
              <a:rPr lang="en-US" sz="2500" u="sng" dirty="0" smtClean="0"/>
              <a:t>Immediate Outcome 1</a:t>
            </a:r>
            <a:r>
              <a:rPr lang="en-US" sz="2500" dirty="0" smtClean="0"/>
              <a:t>: Coordination of actions domestically to combat 	ML, TF and PF</a:t>
            </a:r>
          </a:p>
          <a:p>
            <a:pPr marL="0" indent="0" algn="just">
              <a:buFont typeface="Arial" pitchFamily="34" charset="0"/>
              <a:buNone/>
            </a:pPr>
            <a:endParaRPr lang="en-US" sz="2500" dirty="0" smtClean="0"/>
          </a:p>
          <a:p>
            <a:pPr marL="0" indent="0" algn="just">
              <a:buFont typeface="Arial" pitchFamily="34" charset="0"/>
              <a:buNone/>
            </a:pPr>
            <a:r>
              <a:rPr lang="en-US" sz="2500" dirty="0" smtClean="0"/>
              <a:t>	-</a:t>
            </a:r>
            <a:r>
              <a:rPr lang="en-US" sz="2500" u="sng" dirty="0" smtClean="0"/>
              <a:t>Immediate Outcome 11</a:t>
            </a:r>
            <a:r>
              <a:rPr lang="en-US" sz="2500" dirty="0" smtClean="0"/>
              <a:t>: Requires jurisdictions to develop and 	implement policies and activities to combat the financing of 	proliferation of Weapons of Mass Destruction (WMD) in addition to 	implementing TFS without delay.  </a:t>
            </a:r>
          </a:p>
          <a:p>
            <a:endParaRPr lang="en-US" dirty="0"/>
          </a:p>
        </p:txBody>
      </p:sp>
    </p:spTree>
    <p:extLst>
      <p:ext uri="{BB962C8B-B14F-4D97-AF65-F5344CB8AC3E}">
        <p14:creationId xmlns:p14="http://schemas.microsoft.com/office/powerpoint/2010/main" val="10536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17</a:t>
            </a:fld>
            <a:endParaRPr lang="en-US"/>
          </a:p>
        </p:txBody>
      </p:sp>
      <p:sp>
        <p:nvSpPr>
          <p:cNvPr id="3" name="Title 1"/>
          <p:cNvSpPr txBox="1">
            <a:spLocks/>
          </p:cNvSpPr>
          <p:nvPr/>
        </p:nvSpPr>
        <p:spPr>
          <a:xfrm>
            <a:off x="838200" y="365125"/>
            <a:ext cx="10515600" cy="634619"/>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Arial" panose="020B0604020202020204" pitchFamily="34" charset="0"/>
                <a:cs typeface="Arial" panose="020B0604020202020204" pitchFamily="34" charset="0"/>
              </a:rPr>
              <a:t>The UN Security Council’s Approach Re PF</a:t>
            </a:r>
            <a:endParaRPr lang="en-US" sz="3800" dirty="0">
              <a:solidFill>
                <a:srgbClr val="C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838200" y="999744"/>
            <a:ext cx="10515600" cy="5571744"/>
          </a:xfrm>
          <a:prstGeom prst="rect">
            <a:avLst/>
          </a:prstGeom>
        </p:spPr>
        <p:txBody>
          <a:bodyPr>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6300" dirty="0" smtClean="0">
              <a:latin typeface="Bodoni MT" panose="02070603080606020203" pitchFamily="18" charset="0"/>
            </a:endParaRPr>
          </a:p>
          <a:p>
            <a:r>
              <a:rPr lang="en-US" sz="10000" dirty="0" smtClean="0"/>
              <a:t>Two-tiered approach:</a:t>
            </a:r>
          </a:p>
          <a:p>
            <a:pPr marL="0" indent="0" algn="just">
              <a:buFont typeface="Arial" pitchFamily="34" charset="0"/>
              <a:buNone/>
            </a:pPr>
            <a:r>
              <a:rPr lang="en-US" sz="10000" dirty="0" smtClean="0"/>
              <a:t>	(</a:t>
            </a:r>
            <a:r>
              <a:rPr lang="en-US" sz="10000" dirty="0" err="1" smtClean="0"/>
              <a:t>i</a:t>
            </a:r>
            <a:r>
              <a:rPr lang="en-US" sz="10000" dirty="0" smtClean="0"/>
              <a:t>) </a:t>
            </a:r>
            <a:r>
              <a:rPr lang="en-US" sz="10000" u="sng" dirty="0" smtClean="0"/>
              <a:t>Global Approach </a:t>
            </a:r>
            <a:r>
              <a:rPr lang="en-US" sz="10000" dirty="0" smtClean="0"/>
              <a:t>under UNSCR 1540 (2004) </a:t>
            </a:r>
            <a:r>
              <a:rPr lang="en-US" sz="10000" i="1" dirty="0" smtClean="0"/>
              <a:t>(and successor 	provisions)</a:t>
            </a:r>
          </a:p>
          <a:p>
            <a:pPr marL="0" indent="0" algn="just">
              <a:buFont typeface="Arial" pitchFamily="34" charset="0"/>
              <a:buNone/>
            </a:pPr>
            <a:endParaRPr lang="en-US" sz="9200" i="1" dirty="0" smtClean="0"/>
          </a:p>
          <a:p>
            <a:pPr marL="1371600" lvl="3" indent="0" algn="just">
              <a:buFont typeface="Arial" pitchFamily="34" charset="0"/>
              <a:buNone/>
            </a:pPr>
            <a:r>
              <a:rPr lang="en-US" sz="9200" dirty="0" smtClean="0"/>
              <a:t>-Broad based provisions prohibiting  financing of proliferation-related activities by non-state actors </a:t>
            </a:r>
          </a:p>
          <a:p>
            <a:pPr marL="1371600" lvl="3" indent="0" algn="just">
              <a:buFont typeface="Arial" pitchFamily="34" charset="0"/>
              <a:buNone/>
            </a:pPr>
            <a:endParaRPr lang="en-US" sz="9200" dirty="0" smtClean="0"/>
          </a:p>
          <a:p>
            <a:pPr marL="1371600" lvl="3" indent="0" algn="just">
              <a:buFont typeface="Arial" pitchFamily="34" charset="0"/>
              <a:buNone/>
            </a:pPr>
            <a:r>
              <a:rPr lang="en-US" sz="9200" dirty="0" smtClean="0"/>
              <a:t>-Requires countries to establish, develop, review and maintain appropriate controls on providing  funds, services such as financing, related to 	the export and transshipment of items that would constitute WMD</a:t>
            </a:r>
          </a:p>
          <a:p>
            <a:pPr marL="1371600" lvl="3" indent="0" algn="just">
              <a:buFont typeface="Arial" pitchFamily="34" charset="0"/>
              <a:buNone/>
            </a:pPr>
            <a:endParaRPr lang="en-US" sz="9200" dirty="0" smtClean="0"/>
          </a:p>
          <a:p>
            <a:pPr marL="1371600" lvl="3" indent="0" algn="just">
              <a:buFont typeface="Arial" pitchFamily="34" charset="0"/>
              <a:buNone/>
            </a:pPr>
            <a:r>
              <a:rPr lang="en-US" sz="9200" dirty="0" smtClean="0"/>
              <a:t>-Relevant to Recommendation 2 and other FATF requirements on AML and CTF</a:t>
            </a:r>
          </a:p>
          <a:p>
            <a:pPr marL="1371600" lvl="3" indent="0" algn="just">
              <a:buFont typeface="Arial" pitchFamily="34" charset="0"/>
              <a:buNone/>
            </a:pPr>
            <a:endParaRPr lang="en-US" sz="9200" dirty="0" smtClean="0"/>
          </a:p>
          <a:p>
            <a:pPr marL="1371600" lvl="3" indent="0" algn="just">
              <a:buFont typeface="Arial" pitchFamily="34" charset="0"/>
              <a:buNone/>
            </a:pPr>
            <a:endParaRPr lang="en-US" sz="9200" dirty="0" smtClean="0">
              <a:latin typeface="Bodoni MT" panose="02070603080606020203" pitchFamily="18" charset="0"/>
            </a:endParaRPr>
          </a:p>
          <a:p>
            <a:pPr marL="1371600" lvl="3" indent="0" algn="just">
              <a:buFont typeface="Arial" pitchFamily="34" charset="0"/>
              <a:buNone/>
            </a:pPr>
            <a:endParaRPr lang="en-US" sz="2900" dirty="0" smtClean="0">
              <a:latin typeface="Bodoni MT" panose="02070603080606020203" pitchFamily="18" charset="0"/>
            </a:endParaRPr>
          </a:p>
          <a:p>
            <a:pPr lvl="1" indent="0" algn="just">
              <a:buFont typeface="Arial" pitchFamily="34" charset="0"/>
              <a:buNone/>
            </a:pPr>
            <a:r>
              <a:rPr lang="en-US" sz="2900" dirty="0" smtClean="0">
                <a:latin typeface="Bodoni MT" panose="02070603080606020203" pitchFamily="18" charset="0"/>
              </a:rPr>
              <a:t>		</a:t>
            </a:r>
            <a:endParaRPr lang="en-US" dirty="0" smtClean="0"/>
          </a:p>
          <a:p>
            <a:pPr marL="0" indent="0">
              <a:buFont typeface="Arial" pitchFamily="34" charset="0"/>
              <a:buNone/>
            </a:pPr>
            <a:endParaRPr lang="en-US" dirty="0" smtClean="0"/>
          </a:p>
          <a:p>
            <a:endParaRPr lang="en-US" dirty="0" smtClean="0"/>
          </a:p>
          <a:p>
            <a:endParaRPr lang="en-US" dirty="0"/>
          </a:p>
        </p:txBody>
      </p:sp>
    </p:spTree>
    <p:extLst>
      <p:ext uri="{BB962C8B-B14F-4D97-AF65-F5344CB8AC3E}">
        <p14:creationId xmlns:p14="http://schemas.microsoft.com/office/powerpoint/2010/main" val="263054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18</a:t>
            </a:fld>
            <a:endParaRPr lang="en-US"/>
          </a:p>
        </p:txBody>
      </p:sp>
      <p:sp>
        <p:nvSpPr>
          <p:cNvPr id="3" name="Content Placeholder 2"/>
          <p:cNvSpPr txBox="1">
            <a:spLocks/>
          </p:cNvSpPr>
          <p:nvPr/>
        </p:nvSpPr>
        <p:spPr>
          <a:xfrm>
            <a:off x="838200" y="1121664"/>
            <a:ext cx="10515600" cy="5055299"/>
          </a:xfrm>
          <a:prstGeom prst="rect">
            <a:avLst/>
          </a:prstGeom>
        </p:spPr>
        <p:txBody>
          <a:bodyP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indent="0" algn="just">
              <a:buFont typeface="Arial" pitchFamily="34" charset="0"/>
              <a:buNone/>
            </a:pPr>
            <a:r>
              <a:rPr lang="en-US" sz="2400" dirty="0" smtClean="0">
                <a:latin typeface="+mj-lt"/>
              </a:rPr>
              <a:t>(ii) </a:t>
            </a:r>
            <a:r>
              <a:rPr lang="en-US" sz="2400" u="sng" dirty="0" smtClean="0">
                <a:latin typeface="+mj-lt"/>
              </a:rPr>
              <a:t>Country-specific Approach </a:t>
            </a:r>
            <a:r>
              <a:rPr lang="en-US" sz="2400" dirty="0" smtClean="0">
                <a:latin typeface="+mj-lt"/>
              </a:rPr>
              <a:t>under UNSCR 1718 (2006) and 			UNSCR 2231 (2015) </a:t>
            </a:r>
            <a:r>
              <a:rPr lang="en-US" sz="2400" i="1" dirty="0" smtClean="0">
                <a:latin typeface="+mj-lt"/>
              </a:rPr>
              <a:t>(and their successor resolutions)</a:t>
            </a:r>
          </a:p>
          <a:p>
            <a:pPr lvl="1" indent="0" algn="just">
              <a:buFont typeface="Arial" pitchFamily="34" charset="0"/>
              <a:buNone/>
            </a:pPr>
            <a:endParaRPr lang="en-US" sz="2400" i="1" dirty="0" smtClean="0">
              <a:latin typeface="+mj-lt"/>
            </a:endParaRPr>
          </a:p>
          <a:p>
            <a:pPr marL="0" indent="0" algn="just">
              <a:buFont typeface="Arial" pitchFamily="34" charset="0"/>
              <a:buNone/>
            </a:pPr>
            <a:r>
              <a:rPr lang="en-US" dirty="0" smtClean="0">
                <a:latin typeface="+mj-lt"/>
              </a:rPr>
              <a:t>		-Resolutions against the Democratic People’s Republic of 				Korea (DRPK) (North Korea) and Iran</a:t>
            </a:r>
          </a:p>
          <a:p>
            <a:pPr marL="0" indent="0" algn="just">
              <a:buFont typeface="Arial" pitchFamily="34" charset="0"/>
              <a:buNone/>
            </a:pPr>
            <a:endParaRPr lang="en-US" dirty="0" smtClean="0">
              <a:latin typeface="+mj-lt"/>
            </a:endParaRPr>
          </a:p>
          <a:p>
            <a:pPr marL="0" indent="0" algn="just">
              <a:buNone/>
            </a:pPr>
            <a:r>
              <a:rPr lang="en-US" dirty="0" smtClean="0">
                <a:latin typeface="+mj-lt"/>
              </a:rPr>
              <a:t>		-</a:t>
            </a:r>
            <a:r>
              <a:rPr lang="en-US" dirty="0"/>
              <a:t>DPRK sanctions regime has expanded</a:t>
            </a:r>
          </a:p>
          <a:p>
            <a:pPr marL="0" indent="0" algn="just">
              <a:buFont typeface="Arial" pitchFamily="34" charset="0"/>
              <a:buNone/>
            </a:pPr>
            <a:endParaRPr lang="en-US" dirty="0" smtClean="0">
              <a:latin typeface="+mj-lt"/>
            </a:endParaRPr>
          </a:p>
          <a:p>
            <a:pPr marL="0" indent="0" algn="just">
              <a:buFont typeface="Arial" pitchFamily="34" charset="0"/>
              <a:buNone/>
            </a:pPr>
            <a:r>
              <a:rPr lang="en-US" dirty="0" smtClean="0">
                <a:latin typeface="+mj-lt"/>
              </a:rPr>
              <a:t>		- Prior Iran sanctions (under UNSCR 1737) terminated – (Joint 			Comprehensive Plan of Action)</a:t>
            </a:r>
          </a:p>
          <a:p>
            <a:pPr marL="0" indent="0" algn="just">
              <a:buFont typeface="Arial" pitchFamily="34" charset="0"/>
              <a:buNone/>
            </a:pPr>
            <a:endParaRPr lang="en-US" dirty="0" smtClean="0">
              <a:latin typeface="+mj-lt"/>
            </a:endParaRPr>
          </a:p>
          <a:p>
            <a:pPr marL="0" indent="0" algn="just">
              <a:buFont typeface="Arial" pitchFamily="34" charset="0"/>
              <a:buNone/>
            </a:pPr>
            <a:r>
              <a:rPr lang="en-US" dirty="0" smtClean="0">
                <a:latin typeface="+mj-lt"/>
              </a:rPr>
              <a:t>		-TFS in UNSCR 1718 and 2231 are required to be 					implemented under Recommendation 7</a:t>
            </a:r>
          </a:p>
          <a:p>
            <a:pPr marL="0" indent="0">
              <a:buFont typeface="Arial" pitchFamily="34" charset="0"/>
              <a:buNone/>
            </a:pPr>
            <a:r>
              <a:rPr lang="en-US" dirty="0" smtClean="0">
                <a:latin typeface="+mj-lt"/>
              </a:rPr>
              <a:t>				</a:t>
            </a:r>
          </a:p>
          <a:p>
            <a:endParaRPr lang="en-US" dirty="0"/>
          </a:p>
        </p:txBody>
      </p:sp>
    </p:spTree>
    <p:extLst>
      <p:ext uri="{BB962C8B-B14F-4D97-AF65-F5344CB8AC3E}">
        <p14:creationId xmlns:p14="http://schemas.microsoft.com/office/powerpoint/2010/main" val="312573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19</a:t>
            </a:fld>
            <a:endParaRPr lang="en-US"/>
          </a:p>
        </p:txBody>
      </p:sp>
      <p:sp>
        <p:nvSpPr>
          <p:cNvPr id="3" name="Title 1"/>
          <p:cNvSpPr txBox="1">
            <a:spLocks/>
          </p:cNvSpPr>
          <p:nvPr/>
        </p:nvSpPr>
        <p:spPr>
          <a:xfrm>
            <a:off x="914400" y="533400"/>
            <a:ext cx="10515600" cy="937895"/>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mn-lt"/>
              </a:rPr>
              <a:t>Mechanisms for targeting Proliferation</a:t>
            </a:r>
            <a:endParaRPr lang="en-US" sz="3800" dirty="0">
              <a:solidFill>
                <a:srgbClr val="C00000"/>
              </a:solidFill>
              <a:latin typeface="+mn-lt"/>
            </a:endParaRPr>
          </a:p>
        </p:txBody>
      </p:sp>
      <p:sp>
        <p:nvSpPr>
          <p:cNvPr id="5" name="Content Placeholder 2"/>
          <p:cNvSpPr txBox="1">
            <a:spLocks/>
          </p:cNvSpPr>
          <p:nvPr/>
        </p:nvSpPr>
        <p:spPr>
          <a:xfrm>
            <a:off x="838200" y="1303020"/>
            <a:ext cx="10515600" cy="4873943"/>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endParaRPr lang="en-US" dirty="0" smtClean="0"/>
          </a:p>
          <a:p>
            <a:pPr lvl="2" algn="just"/>
            <a:r>
              <a:rPr lang="en-US" sz="2400" u="sng" dirty="0" smtClean="0"/>
              <a:t>Export Controls </a:t>
            </a:r>
          </a:p>
          <a:p>
            <a:pPr marL="914400" lvl="2" indent="0" algn="just">
              <a:buFont typeface="Arial" pitchFamily="34" charset="0"/>
              <a:buNone/>
            </a:pPr>
            <a:r>
              <a:rPr lang="en-US" sz="2400" dirty="0" smtClean="0"/>
              <a:t>	-restraints on trade in specified ‘dual use’ goods and 	technologies 	capable of having a military use and on other 	items where there is a concern about end use </a:t>
            </a:r>
            <a:r>
              <a:rPr lang="en-US" sz="2400" i="1" dirty="0" smtClean="0"/>
              <a:t>(e.g. for 	military or nuclear proliferation purposes).</a:t>
            </a:r>
          </a:p>
          <a:p>
            <a:pPr lvl="2" algn="just">
              <a:buFontTx/>
              <a:buChar char="-"/>
            </a:pPr>
            <a:endParaRPr lang="en-US" sz="2400" dirty="0" smtClean="0"/>
          </a:p>
          <a:p>
            <a:pPr lvl="2" algn="just"/>
            <a:r>
              <a:rPr lang="en-US" sz="2400" u="sng" dirty="0" smtClean="0"/>
              <a:t>Financial Measures </a:t>
            </a:r>
          </a:p>
          <a:p>
            <a:pPr marL="914400" lvl="2" indent="0" algn="just">
              <a:buFont typeface="Arial" pitchFamily="34" charset="0"/>
              <a:buNone/>
            </a:pPr>
            <a:r>
              <a:rPr lang="en-US" sz="2400" dirty="0" smtClean="0"/>
              <a:t>	-prohibitions and restrictions on trade, financial transactions 	and travel as well as broad-ranging asset freezes.</a:t>
            </a:r>
          </a:p>
          <a:p>
            <a:endParaRPr lang="en-US" dirty="0" smtClean="0"/>
          </a:p>
          <a:p>
            <a:endParaRPr lang="en-US" dirty="0"/>
          </a:p>
        </p:txBody>
      </p:sp>
    </p:spTree>
    <p:extLst>
      <p:ext uri="{BB962C8B-B14F-4D97-AF65-F5344CB8AC3E}">
        <p14:creationId xmlns:p14="http://schemas.microsoft.com/office/powerpoint/2010/main" val="11033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a:t>
            </a:fld>
            <a:endParaRPr lang="en-US"/>
          </a:p>
        </p:txBody>
      </p:sp>
      <p:sp>
        <p:nvSpPr>
          <p:cNvPr id="4" name="Title 1"/>
          <p:cNvSpPr txBox="1">
            <a:spLocks/>
          </p:cNvSpPr>
          <p:nvPr/>
        </p:nvSpPr>
        <p:spPr>
          <a:xfrm>
            <a:off x="914400" y="457200"/>
            <a:ext cx="10515600" cy="6858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400" dirty="0" smtClean="0">
                <a:solidFill>
                  <a:srgbClr val="C00000"/>
                </a:solidFill>
              </a:rPr>
              <a:t> Introduction to Proliferation </a:t>
            </a:r>
            <a:r>
              <a:rPr lang="en-US" sz="3400" dirty="0">
                <a:solidFill>
                  <a:srgbClr val="C00000"/>
                </a:solidFill>
              </a:rPr>
              <a:t>F</a:t>
            </a:r>
            <a:r>
              <a:rPr lang="en-US" sz="3400" dirty="0" smtClean="0">
                <a:solidFill>
                  <a:srgbClr val="C00000"/>
                </a:solidFill>
              </a:rPr>
              <a:t>inancing </a:t>
            </a:r>
            <a:r>
              <a:rPr lang="en-US" sz="3400" dirty="0">
                <a:solidFill>
                  <a:srgbClr val="C00000"/>
                </a:solidFill>
              </a:rPr>
              <a:t>C</a:t>
            </a:r>
            <a:r>
              <a:rPr lang="en-US" sz="3400" dirty="0" smtClean="0">
                <a:solidFill>
                  <a:srgbClr val="C00000"/>
                </a:solidFill>
              </a:rPr>
              <a:t>ounter Measures </a:t>
            </a:r>
            <a:endParaRPr lang="en-US" sz="3400" dirty="0">
              <a:solidFill>
                <a:srgbClr val="C00000"/>
              </a:solidFill>
            </a:endParaRPr>
          </a:p>
        </p:txBody>
      </p:sp>
      <p:pic>
        <p:nvPicPr>
          <p:cNvPr id="5" name="Picture 4" descr="https://www.worldecr.com/wp-content/uploads/shutterstock_609647255.jpg"/>
          <p:cNvPicPr/>
          <p:nvPr/>
        </p:nvPicPr>
        <p:blipFill>
          <a:blip r:embed="rId2">
            <a:extLst>
              <a:ext uri="{28A0092B-C50C-407E-A947-70E740481C1C}">
                <a14:useLocalDpi xmlns:a14="http://schemas.microsoft.com/office/drawing/2010/main" val="0"/>
              </a:ext>
            </a:extLst>
          </a:blip>
          <a:srcRect/>
          <a:stretch>
            <a:fillRect/>
          </a:stretch>
        </p:blipFill>
        <p:spPr bwMode="auto">
          <a:xfrm>
            <a:off x="2308860" y="1143000"/>
            <a:ext cx="7368540" cy="5257800"/>
          </a:xfrm>
          <a:prstGeom prst="rect">
            <a:avLst/>
          </a:prstGeom>
          <a:noFill/>
          <a:ln>
            <a:noFill/>
          </a:ln>
        </p:spPr>
      </p:pic>
      <p:pic>
        <p:nvPicPr>
          <p:cNvPr id="6" name="Picture 5" descr="Image result for bag of money carto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098" y="4854283"/>
            <a:ext cx="1229507" cy="1512254"/>
          </a:xfrm>
          <a:prstGeom prst="rect">
            <a:avLst/>
          </a:prstGeom>
          <a:noFill/>
          <a:ln>
            <a:noFill/>
          </a:ln>
        </p:spPr>
      </p:pic>
      <p:pic>
        <p:nvPicPr>
          <p:cNvPr id="7" name="Picture 6" descr="Image result for bag of money carto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888546"/>
            <a:ext cx="1229507" cy="1512254"/>
          </a:xfrm>
          <a:prstGeom prst="rect">
            <a:avLst/>
          </a:prstGeom>
          <a:noFill/>
          <a:ln>
            <a:noFill/>
          </a:ln>
        </p:spPr>
      </p:pic>
    </p:spTree>
    <p:extLst>
      <p:ext uri="{BB962C8B-B14F-4D97-AF65-F5344CB8AC3E}">
        <p14:creationId xmlns:p14="http://schemas.microsoft.com/office/powerpoint/2010/main" val="357553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20</a:t>
            </a:fld>
            <a:endParaRPr lang="en-US"/>
          </a:p>
        </p:txBody>
      </p:sp>
      <p:sp>
        <p:nvSpPr>
          <p:cNvPr id="3" name="Title 1"/>
          <p:cNvSpPr txBox="1">
            <a:spLocks/>
          </p:cNvSpPr>
          <p:nvPr/>
        </p:nvSpPr>
        <p:spPr>
          <a:xfrm>
            <a:off x="914400" y="533400"/>
            <a:ext cx="10515600" cy="937895"/>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mn-lt"/>
              </a:rPr>
              <a:t>Sanctions</a:t>
            </a:r>
            <a:endParaRPr lang="en-US" sz="3800" dirty="0">
              <a:solidFill>
                <a:srgbClr val="C00000"/>
              </a:solidFill>
              <a:latin typeface="+mn-lt"/>
            </a:endParaRPr>
          </a:p>
        </p:txBody>
      </p:sp>
      <p:sp>
        <p:nvSpPr>
          <p:cNvPr id="4" name="Content Placeholder 2"/>
          <p:cNvSpPr txBox="1">
            <a:spLocks/>
          </p:cNvSpPr>
          <p:nvPr/>
        </p:nvSpPr>
        <p:spPr>
          <a:xfrm>
            <a:off x="838200" y="1303020"/>
            <a:ext cx="10515600" cy="517398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endParaRPr lang="en-US" dirty="0" smtClean="0"/>
          </a:p>
          <a:p>
            <a:pPr algn="just"/>
            <a:endParaRPr lang="en-US" dirty="0"/>
          </a:p>
          <a:p>
            <a:pPr algn="just"/>
            <a:endParaRPr lang="en-US" dirty="0" smtClean="0"/>
          </a:p>
          <a:p>
            <a:pPr algn="just"/>
            <a:endParaRPr lang="en-US" sz="3100" dirty="0" smtClean="0"/>
          </a:p>
          <a:p>
            <a:endParaRPr lang="en-US" dirty="0" smtClean="0"/>
          </a:p>
          <a:p>
            <a:endParaRPr lang="en-US" dirty="0"/>
          </a:p>
        </p:txBody>
      </p:sp>
      <p:sp>
        <p:nvSpPr>
          <p:cNvPr id="6" name="Content Placeholder 2"/>
          <p:cNvSpPr txBox="1">
            <a:spLocks/>
          </p:cNvSpPr>
          <p:nvPr/>
        </p:nvSpPr>
        <p:spPr>
          <a:xfrm>
            <a:off x="838200" y="1303020"/>
            <a:ext cx="10515600" cy="4873943"/>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smtClean="0"/>
              <a:t>Prohibitions and restrictions placed on specific individuals, countries, entities, </a:t>
            </a:r>
            <a:r>
              <a:rPr lang="en-US" dirty="0" err="1" smtClean="0"/>
              <a:t>organisations</a:t>
            </a:r>
            <a:r>
              <a:rPr lang="en-US" dirty="0" smtClean="0"/>
              <a:t>, vessels, goods and services</a:t>
            </a:r>
          </a:p>
          <a:p>
            <a:pPr algn="just"/>
            <a:endParaRPr lang="en-US" dirty="0" smtClean="0"/>
          </a:p>
          <a:p>
            <a:pPr algn="just"/>
            <a:r>
              <a:rPr lang="en-US" dirty="0" smtClean="0"/>
              <a:t>Usually involve trade embargos and financial measures</a:t>
            </a:r>
          </a:p>
          <a:p>
            <a:pPr algn="just"/>
            <a:endParaRPr lang="en-US" dirty="0" smtClean="0"/>
          </a:p>
          <a:p>
            <a:pPr algn="just"/>
            <a:r>
              <a:rPr lang="en-US" dirty="0" smtClean="0"/>
              <a:t>The role of sanctions is to help maintain or restore global peace and security</a:t>
            </a:r>
          </a:p>
          <a:p>
            <a:pPr algn="just"/>
            <a:endParaRPr lang="en-US" dirty="0" smtClean="0"/>
          </a:p>
          <a:p>
            <a:pPr algn="just"/>
            <a:r>
              <a:rPr lang="en-US" dirty="0" smtClean="0"/>
              <a:t>The most common financial sanctions are asset freezes and restrictions on access to financial services and markets</a:t>
            </a:r>
          </a:p>
          <a:p>
            <a:pPr algn="just"/>
            <a:endParaRPr lang="en-US" dirty="0" smtClean="0"/>
          </a:p>
          <a:p>
            <a:pPr marL="0" indent="0" algn="just">
              <a:buNone/>
            </a:pPr>
            <a:endParaRPr lang="en-US" sz="2300" dirty="0" smtClean="0"/>
          </a:p>
          <a:p>
            <a:pPr algn="just"/>
            <a:endParaRPr lang="en-US" dirty="0" smtClean="0"/>
          </a:p>
          <a:p>
            <a:endParaRPr lang="en-US" dirty="0" smtClean="0"/>
          </a:p>
          <a:p>
            <a:endParaRPr lang="en-US" dirty="0"/>
          </a:p>
        </p:txBody>
      </p:sp>
    </p:spTree>
    <p:extLst>
      <p:ext uri="{BB962C8B-B14F-4D97-AF65-F5344CB8AC3E}">
        <p14:creationId xmlns:p14="http://schemas.microsoft.com/office/powerpoint/2010/main" val="187700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21</a:t>
            </a:fld>
            <a:endParaRPr lang="en-US"/>
          </a:p>
        </p:txBody>
      </p:sp>
      <p:sp>
        <p:nvSpPr>
          <p:cNvPr id="3" name="Title 1"/>
          <p:cNvSpPr txBox="1">
            <a:spLocks/>
          </p:cNvSpPr>
          <p:nvPr/>
        </p:nvSpPr>
        <p:spPr>
          <a:xfrm>
            <a:off x="914400" y="533400"/>
            <a:ext cx="10515600" cy="937895"/>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mn-lt"/>
              </a:rPr>
              <a:t>FATF Glossary Definitions </a:t>
            </a:r>
            <a:endParaRPr lang="en-US" sz="3800" dirty="0">
              <a:solidFill>
                <a:srgbClr val="C00000"/>
              </a:solidFill>
              <a:latin typeface="+mn-lt"/>
            </a:endParaRPr>
          </a:p>
        </p:txBody>
      </p:sp>
      <p:sp>
        <p:nvSpPr>
          <p:cNvPr id="4" name="Content Placeholder 2"/>
          <p:cNvSpPr txBox="1">
            <a:spLocks/>
          </p:cNvSpPr>
          <p:nvPr/>
        </p:nvSpPr>
        <p:spPr>
          <a:xfrm>
            <a:off x="838200" y="1303020"/>
            <a:ext cx="10744200" cy="4873943"/>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endParaRPr lang="en-US" b="1" i="1" dirty="0" smtClean="0"/>
          </a:p>
          <a:p>
            <a:pPr algn="just"/>
            <a:r>
              <a:rPr lang="en-US" b="1" i="1" dirty="0" smtClean="0"/>
              <a:t>Targeted Financial Sanctions:</a:t>
            </a:r>
          </a:p>
          <a:p>
            <a:pPr marL="0" indent="0" algn="just">
              <a:buNone/>
            </a:pPr>
            <a:r>
              <a:rPr lang="en-US" i="1" dirty="0" smtClean="0"/>
              <a:t>	</a:t>
            </a:r>
            <a:r>
              <a:rPr lang="en-US" sz="2000" i="1" dirty="0" smtClean="0"/>
              <a:t>“The term targeted financial sanctions means both asset freezing and prohibitions 	to prevent funds or other assets from being made available, directly or indirectly, for 	the benefit of designated persons and entities.”</a:t>
            </a:r>
          </a:p>
          <a:p>
            <a:pPr marL="0" indent="0" algn="just">
              <a:buNone/>
            </a:pPr>
            <a:endParaRPr lang="en-US" sz="2000" i="1" dirty="0" smtClean="0"/>
          </a:p>
          <a:p>
            <a:pPr marL="0" indent="0" algn="just">
              <a:buNone/>
            </a:pPr>
            <a:r>
              <a:rPr lang="en-US" sz="2300" b="1" i="1" dirty="0" smtClean="0"/>
              <a:t>Designation:</a:t>
            </a:r>
          </a:p>
          <a:p>
            <a:pPr marL="0" indent="0" algn="just">
              <a:buNone/>
            </a:pPr>
            <a:r>
              <a:rPr lang="en-US" sz="2300" i="1" dirty="0"/>
              <a:t>	</a:t>
            </a:r>
            <a:r>
              <a:rPr lang="en-US" sz="2000" i="1" dirty="0" smtClean="0"/>
              <a:t>“The term designation refers to the identification of a person (natural or legal) that 	is subject to targeted financial sanctions pursuant to…</a:t>
            </a:r>
          </a:p>
          <a:p>
            <a:pPr marL="0" indent="0" algn="just">
              <a:buNone/>
            </a:pPr>
            <a:r>
              <a:rPr lang="en-US" sz="2000" i="1" dirty="0" smtClean="0"/>
              <a:t>	Security Council resolution1718 (2006) and any future successor resolutions;</a:t>
            </a:r>
          </a:p>
          <a:p>
            <a:pPr marL="0" indent="0" algn="just">
              <a:buNone/>
            </a:pPr>
            <a:r>
              <a:rPr lang="en-US" sz="2000" i="1" dirty="0" smtClean="0"/>
              <a:t>	Security Council resolution 2231 (2015) and any future successor resolutions…</a:t>
            </a:r>
          </a:p>
          <a:p>
            <a:pPr marL="0" indent="0" algn="just">
              <a:buNone/>
            </a:pPr>
            <a:endParaRPr lang="en-US" sz="1800" i="1" dirty="0"/>
          </a:p>
          <a:p>
            <a:pPr marL="0" indent="0" algn="just">
              <a:buNone/>
            </a:pPr>
            <a:r>
              <a:rPr lang="en-US" sz="1800" i="1" dirty="0" smtClean="0"/>
              <a:t>(</a:t>
            </a:r>
            <a:r>
              <a:rPr lang="en-US" sz="1800" i="1" dirty="0" err="1" smtClean="0"/>
              <a:t>N.b.</a:t>
            </a:r>
            <a:r>
              <a:rPr lang="en-US" sz="1800" i="1" dirty="0" smtClean="0"/>
              <a:t> The definition includes other UNSCR designations)</a:t>
            </a:r>
          </a:p>
          <a:p>
            <a:pPr marL="0" indent="0" algn="just">
              <a:buNone/>
            </a:pPr>
            <a:endParaRPr lang="en-US" sz="2300" dirty="0" smtClean="0"/>
          </a:p>
          <a:p>
            <a:pPr algn="just"/>
            <a:endParaRPr lang="en-US" dirty="0" smtClean="0"/>
          </a:p>
          <a:p>
            <a:endParaRPr lang="en-US" dirty="0" smtClean="0"/>
          </a:p>
          <a:p>
            <a:endParaRPr lang="en-US" dirty="0"/>
          </a:p>
        </p:txBody>
      </p:sp>
    </p:spTree>
    <p:extLst>
      <p:ext uri="{BB962C8B-B14F-4D97-AF65-F5344CB8AC3E}">
        <p14:creationId xmlns:p14="http://schemas.microsoft.com/office/powerpoint/2010/main" val="6954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22</a:t>
            </a:fld>
            <a:endParaRPr lang="en-US"/>
          </a:p>
        </p:txBody>
      </p:sp>
      <p:sp>
        <p:nvSpPr>
          <p:cNvPr id="4" name="Content Placeholder 2"/>
          <p:cNvSpPr txBox="1">
            <a:spLocks/>
          </p:cNvSpPr>
          <p:nvPr/>
        </p:nvSpPr>
        <p:spPr>
          <a:xfrm>
            <a:off x="813955" y="1447800"/>
            <a:ext cx="10732008" cy="4921187"/>
          </a:xfrm>
          <a:prstGeom prst="rect">
            <a:avLst/>
          </a:prstGeom>
        </p:spPr>
        <p:txBody>
          <a:bodyP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3800" b="1" dirty="0" smtClean="0">
              <a:latin typeface="+mj-lt"/>
            </a:endParaRPr>
          </a:p>
          <a:p>
            <a:r>
              <a:rPr lang="en-US" sz="3800" b="1" dirty="0"/>
              <a:t>Preventative Value</a:t>
            </a:r>
          </a:p>
          <a:p>
            <a:pPr marL="914400" lvl="2" indent="0">
              <a:buNone/>
            </a:pPr>
            <a:r>
              <a:rPr lang="en-US" sz="3800" dirty="0"/>
              <a:t>- Impedes production of WMD by cutting off access to key resources/finances</a:t>
            </a:r>
          </a:p>
          <a:p>
            <a:endParaRPr lang="en-US" sz="3800" b="1" dirty="0">
              <a:latin typeface="+mj-lt"/>
            </a:endParaRPr>
          </a:p>
          <a:p>
            <a:r>
              <a:rPr lang="en-US" sz="3800" b="1" dirty="0" smtClean="0">
                <a:latin typeface="+mj-lt"/>
              </a:rPr>
              <a:t>Investigative Value</a:t>
            </a:r>
          </a:p>
          <a:p>
            <a:pPr marL="0" indent="0">
              <a:buFont typeface="Arial" pitchFamily="34" charset="0"/>
              <a:buNone/>
            </a:pPr>
            <a:r>
              <a:rPr lang="en-US" sz="3800" dirty="0" smtClean="0">
                <a:latin typeface="+mj-lt"/>
              </a:rPr>
              <a:t>	- Authorities obtain documents to assist in investigations</a:t>
            </a:r>
          </a:p>
          <a:p>
            <a:pPr marL="0" indent="0">
              <a:buFont typeface="Arial" pitchFamily="34" charset="0"/>
              <a:buNone/>
            </a:pPr>
            <a:endParaRPr lang="en-US" sz="3800" dirty="0" smtClean="0">
              <a:latin typeface="+mj-lt"/>
            </a:endParaRPr>
          </a:p>
          <a:p>
            <a:r>
              <a:rPr lang="en-US" sz="3800" b="1" dirty="0" smtClean="0">
                <a:latin typeface="+mj-lt"/>
              </a:rPr>
              <a:t>Analytical Value</a:t>
            </a:r>
          </a:p>
          <a:p>
            <a:pPr lvl="3">
              <a:buFontTx/>
              <a:buChar char="-"/>
            </a:pPr>
            <a:r>
              <a:rPr lang="en-US" sz="3800" dirty="0" smtClean="0">
                <a:latin typeface="+mj-lt"/>
              </a:rPr>
              <a:t>Authorities are able to uncover broader proliferation networks (Identify Proliferators, Facilitators, Financiers, Shipping &amp; Insurance providers, front companies etc.</a:t>
            </a:r>
          </a:p>
          <a:p>
            <a:pPr lvl="2">
              <a:buFontTx/>
              <a:buChar char="-"/>
            </a:pPr>
            <a:endParaRPr lang="en-US" sz="3800" dirty="0" smtClean="0">
              <a:latin typeface="+mj-lt"/>
            </a:endParaRPr>
          </a:p>
          <a:p>
            <a:r>
              <a:rPr lang="en-US" sz="3800" b="1" dirty="0" smtClean="0">
                <a:latin typeface="+mj-lt"/>
              </a:rPr>
              <a:t>Deterrent Value</a:t>
            </a:r>
          </a:p>
          <a:p>
            <a:pPr marL="0" indent="0">
              <a:buFont typeface="Arial" pitchFamily="34" charset="0"/>
              <a:buNone/>
            </a:pPr>
            <a:r>
              <a:rPr lang="en-US" sz="3800" dirty="0" smtClean="0">
                <a:latin typeface="+mj-lt"/>
              </a:rPr>
              <a:t>	- Especially re individuals considering but unsure about engaging in activity</a:t>
            </a:r>
          </a:p>
          <a:p>
            <a:pPr marL="0" indent="0">
              <a:buFont typeface="Arial" pitchFamily="34" charset="0"/>
              <a:buNone/>
            </a:pPr>
            <a:endParaRPr lang="en-US" sz="3800" dirty="0" smtClean="0">
              <a:latin typeface="+mj-lt"/>
            </a:endParaRPr>
          </a:p>
          <a:p>
            <a:endParaRPr lang="en-US" dirty="0"/>
          </a:p>
        </p:txBody>
      </p:sp>
      <p:sp>
        <p:nvSpPr>
          <p:cNvPr id="5" name="Title 1"/>
          <p:cNvSpPr txBox="1">
            <a:spLocks/>
          </p:cNvSpPr>
          <p:nvPr/>
        </p:nvSpPr>
        <p:spPr>
          <a:xfrm>
            <a:off x="838200" y="522553"/>
            <a:ext cx="10515600" cy="634619"/>
          </a:xfrm>
          <a:prstGeom prst="rect">
            <a:avLst/>
          </a:prstGeom>
        </p:spPr>
        <p:txBody>
          <a:bodyPr>
            <a:normAutofit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latin typeface="+mn-lt"/>
              </a:rPr>
              <a:t>Role of TFS in CPF</a:t>
            </a:r>
            <a:endParaRPr lang="en-US" sz="3800" dirty="0">
              <a:latin typeface="+mn-lt"/>
            </a:endParaRPr>
          </a:p>
        </p:txBody>
      </p:sp>
    </p:spTree>
    <p:extLst>
      <p:ext uri="{BB962C8B-B14F-4D97-AF65-F5344CB8AC3E}">
        <p14:creationId xmlns:p14="http://schemas.microsoft.com/office/powerpoint/2010/main" val="110326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23</a:t>
            </a:fld>
            <a:endParaRPr lang="en-US"/>
          </a:p>
        </p:txBody>
      </p:sp>
      <p:pic>
        <p:nvPicPr>
          <p:cNvPr id="5" name="Content Placeholder 3"/>
          <p:cNvPicPr>
            <a:picLocks noChangeAspect="1"/>
          </p:cNvPicPr>
          <p:nvPr/>
        </p:nvPicPr>
        <p:blipFill>
          <a:blip r:embed="rId2"/>
          <a:stretch>
            <a:fillRect/>
          </a:stretch>
        </p:blipFill>
        <p:spPr>
          <a:xfrm>
            <a:off x="2319809" y="2000505"/>
            <a:ext cx="7552381" cy="4076190"/>
          </a:xfrm>
          <a:prstGeom prst="rect">
            <a:avLst/>
          </a:prstGeom>
        </p:spPr>
      </p:pic>
      <p:sp>
        <p:nvSpPr>
          <p:cNvPr id="6" name="Title 1"/>
          <p:cNvSpPr txBox="1">
            <a:spLocks/>
          </p:cNvSpPr>
          <p:nvPr/>
        </p:nvSpPr>
        <p:spPr>
          <a:xfrm>
            <a:off x="626918" y="685800"/>
            <a:ext cx="10972800" cy="990600"/>
          </a:xfrm>
          <a:prstGeom prst="rect">
            <a:avLst/>
          </a:prstGeom>
        </p:spPr>
        <p:txBody>
          <a:bodyP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t>TFS notifications: </a:t>
            </a:r>
            <a:r>
              <a:rPr lang="en-US" u="sng" dirty="0" smtClean="0">
                <a:hlinkClick r:id="rId3"/>
              </a:rPr>
              <a:t>http://fra.gov.ky/contents/page/1</a:t>
            </a:r>
            <a:r>
              <a:rPr lang="en-US" dirty="0" smtClean="0"/>
              <a:t/>
            </a:r>
            <a:br>
              <a:rPr lang="en-US" dirty="0" smtClean="0"/>
            </a:br>
            <a:endParaRPr lang="en-US" dirty="0"/>
          </a:p>
        </p:txBody>
      </p:sp>
    </p:spTree>
    <p:extLst>
      <p:ext uri="{BB962C8B-B14F-4D97-AF65-F5344CB8AC3E}">
        <p14:creationId xmlns:p14="http://schemas.microsoft.com/office/powerpoint/2010/main" val="8019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24</a:t>
            </a:fld>
            <a:endParaRPr lang="en-US"/>
          </a:p>
        </p:txBody>
      </p:sp>
      <p:sp>
        <p:nvSpPr>
          <p:cNvPr id="3" name="Rectangle 2"/>
          <p:cNvSpPr/>
          <p:nvPr/>
        </p:nvSpPr>
        <p:spPr>
          <a:xfrm>
            <a:off x="3200400" y="609600"/>
            <a:ext cx="6194324" cy="677108"/>
          </a:xfrm>
          <a:prstGeom prst="rect">
            <a:avLst/>
          </a:prstGeom>
        </p:spPr>
        <p:txBody>
          <a:bodyPr wrap="none">
            <a:spAutoFit/>
          </a:bodyPr>
          <a:lstStyle/>
          <a:p>
            <a:r>
              <a:rPr lang="en-US" sz="3800" dirty="0">
                <a:solidFill>
                  <a:srgbClr val="C00000"/>
                </a:solidFill>
              </a:rPr>
              <a:t>TFS in the Cayman Islands </a:t>
            </a:r>
          </a:p>
        </p:txBody>
      </p:sp>
      <p:sp>
        <p:nvSpPr>
          <p:cNvPr id="4" name="Content Placeholder 2"/>
          <p:cNvSpPr txBox="1">
            <a:spLocks/>
          </p:cNvSpPr>
          <p:nvPr/>
        </p:nvSpPr>
        <p:spPr>
          <a:xfrm>
            <a:off x="838200" y="1825625"/>
            <a:ext cx="10515600" cy="4351338"/>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smtClean="0"/>
              <a:t>The Governor of the Cayman Islands  is the competent authority for the implementation of TFS</a:t>
            </a:r>
          </a:p>
          <a:p>
            <a:pPr algn="just"/>
            <a:endParaRPr lang="en-US" dirty="0" smtClean="0"/>
          </a:p>
          <a:p>
            <a:pPr algn="just"/>
            <a:r>
              <a:rPr lang="en-US" dirty="0" smtClean="0"/>
              <a:t>Function of receiving certain reports delegated to the Financial Reporting Authority (FRA) the Cayman Islands’ Financial Intelligence Unit (FIU) </a:t>
            </a:r>
          </a:p>
          <a:p>
            <a:pPr algn="just"/>
            <a:endParaRPr lang="en-US" dirty="0" smtClean="0"/>
          </a:p>
          <a:p>
            <a:pPr algn="just"/>
            <a:r>
              <a:rPr lang="en-US" dirty="0" smtClean="0"/>
              <a:t>Sanctions Coordinator is responsible for coordinating the implementation of TFS with respect to terrorism, TF, proliferation and PF. </a:t>
            </a:r>
            <a:endParaRPr lang="en-US" dirty="0"/>
          </a:p>
        </p:txBody>
      </p:sp>
    </p:spTree>
    <p:extLst>
      <p:ext uri="{BB962C8B-B14F-4D97-AF65-F5344CB8AC3E}">
        <p14:creationId xmlns:p14="http://schemas.microsoft.com/office/powerpoint/2010/main" val="11637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25</a:t>
            </a:fld>
            <a:endParaRPr lang="en-US"/>
          </a:p>
        </p:txBody>
      </p:sp>
      <p:sp>
        <p:nvSpPr>
          <p:cNvPr id="3" name="Title 1"/>
          <p:cNvSpPr txBox="1">
            <a:spLocks/>
          </p:cNvSpPr>
          <p:nvPr/>
        </p:nvSpPr>
        <p:spPr>
          <a:xfrm>
            <a:off x="1879600" y="609600"/>
            <a:ext cx="8991600" cy="132556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800" dirty="0" smtClean="0"/>
              <a:t>CPF Domestic Law Framework</a:t>
            </a:r>
            <a:endParaRPr lang="en-US" sz="3800" dirty="0"/>
          </a:p>
        </p:txBody>
      </p:sp>
      <p:sp>
        <p:nvSpPr>
          <p:cNvPr id="4" name="Content Placeholder 2"/>
          <p:cNvSpPr txBox="1">
            <a:spLocks/>
          </p:cNvSpPr>
          <p:nvPr/>
        </p:nvSpPr>
        <p:spPr>
          <a:xfrm>
            <a:off x="838200" y="216265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Proliferation Financing (Prohibition) Law (2017 Revision [PFL]</a:t>
            </a:r>
          </a:p>
          <a:p>
            <a:endParaRPr lang="en-US" sz="2500" dirty="0" smtClean="0"/>
          </a:p>
          <a:p>
            <a:r>
              <a:rPr lang="en-US" sz="2500" dirty="0" smtClean="0"/>
              <a:t>Proceeds of Crime Law (2019 Revision) [PCL]</a:t>
            </a:r>
          </a:p>
          <a:p>
            <a:pPr marL="0" indent="0">
              <a:buFont typeface="Arial" panose="020B0604020202020204" pitchFamily="34" charset="0"/>
              <a:buNone/>
            </a:pPr>
            <a:endParaRPr lang="en-US" sz="2500" dirty="0" smtClean="0"/>
          </a:p>
          <a:p>
            <a:r>
              <a:rPr lang="en-US" sz="2500" dirty="0" smtClean="0"/>
              <a:t>Anti-Money Laundering Regulations [AMLRs]</a:t>
            </a:r>
          </a:p>
          <a:p>
            <a:endParaRPr lang="en-US" sz="2500" dirty="0" smtClean="0"/>
          </a:p>
          <a:p>
            <a:r>
              <a:rPr lang="en-US" sz="2400" dirty="0" smtClean="0"/>
              <a:t>Iran </a:t>
            </a:r>
            <a:r>
              <a:rPr lang="en-US" sz="2400" dirty="0"/>
              <a:t>(Sanctions) (Overseas Territories) Order </a:t>
            </a:r>
            <a:r>
              <a:rPr lang="en-US" sz="2400" dirty="0" smtClean="0"/>
              <a:t>2016</a:t>
            </a:r>
          </a:p>
          <a:p>
            <a:pPr marL="0" indent="0">
              <a:buNone/>
            </a:pPr>
            <a:endParaRPr lang="en-US" sz="2400" dirty="0"/>
          </a:p>
          <a:p>
            <a:r>
              <a:rPr lang="en-US" sz="2400" dirty="0"/>
              <a:t>Democratic People’s Republic of Korea (Sanctions) (Overseas Territories) Order 2012</a:t>
            </a:r>
          </a:p>
          <a:p>
            <a:pPr>
              <a:buFontTx/>
              <a:buChar char="-"/>
            </a:pPr>
            <a:endParaRPr lang="en-US" sz="2400" dirty="0"/>
          </a:p>
          <a:p>
            <a:pPr marL="0" indent="0">
              <a:buFont typeface="Arial" panose="020B0604020202020204" pitchFamily="34" charset="0"/>
              <a:buNone/>
            </a:pPr>
            <a:endParaRPr lang="en-US" sz="2400" dirty="0" smtClean="0"/>
          </a:p>
        </p:txBody>
      </p:sp>
    </p:spTree>
    <p:extLst>
      <p:ext uri="{BB962C8B-B14F-4D97-AF65-F5344CB8AC3E}">
        <p14:creationId xmlns:p14="http://schemas.microsoft.com/office/powerpoint/2010/main" val="342543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26</a:t>
            </a:fld>
            <a:endParaRPr lang="en-US"/>
          </a:p>
        </p:txBody>
      </p:sp>
      <p:sp>
        <p:nvSpPr>
          <p:cNvPr id="3" name="Title 1"/>
          <p:cNvSpPr txBox="1">
            <a:spLocks/>
          </p:cNvSpPr>
          <p:nvPr/>
        </p:nvSpPr>
        <p:spPr>
          <a:xfrm>
            <a:off x="838200" y="522509"/>
            <a:ext cx="10515600" cy="132556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rPr>
              <a:t>The Proliferation Financing (Prohibition) Law (PFL)</a:t>
            </a:r>
            <a:endParaRPr lang="en-US" sz="3800" dirty="0">
              <a:solidFill>
                <a:srgbClr val="C00000"/>
              </a:solidFill>
            </a:endParaRPr>
          </a:p>
        </p:txBody>
      </p:sp>
      <p:sp>
        <p:nvSpPr>
          <p:cNvPr id="4" name="Content Placeholder 2"/>
          <p:cNvSpPr txBox="1">
            <a:spLocks/>
          </p:cNvSpPr>
          <p:nvPr/>
        </p:nvSpPr>
        <p:spPr>
          <a:xfrm>
            <a:off x="838200" y="2023109"/>
            <a:ext cx="10515600" cy="415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t>Cayman Islands – The Proliferation Financing (Prohibition) Law provides the legal basis for domestic implementation of TFS-PF in relation to UNSCRs imposed on the designated countries and persons.</a:t>
            </a:r>
          </a:p>
          <a:p>
            <a:pPr algn="just"/>
            <a:endParaRPr lang="en-US" sz="2400" dirty="0" smtClean="0"/>
          </a:p>
          <a:p>
            <a:pPr algn="just"/>
            <a:r>
              <a:rPr lang="en-US" sz="2400" dirty="0" smtClean="0"/>
              <a:t>Section 2(1) – the interpretation and definition section defines designated person:</a:t>
            </a:r>
          </a:p>
          <a:p>
            <a:pPr marL="0" indent="0" algn="just">
              <a:buFont typeface="Arial" panose="020B0604020202020204" pitchFamily="34" charset="0"/>
              <a:buNone/>
            </a:pPr>
            <a:r>
              <a:rPr lang="en-US" sz="2400" dirty="0" smtClean="0"/>
              <a:t>		</a:t>
            </a:r>
            <a:r>
              <a:rPr lang="en-US" sz="2400" i="1" dirty="0" smtClean="0"/>
              <a:t>“designated person” means a person, including any subsidiary 		or other entity owned or controlled by that person, to whom 			Security Council anti-proliferation financing measures relate</a:t>
            </a:r>
            <a:endParaRPr lang="en-US" sz="2400" i="1" dirty="0"/>
          </a:p>
        </p:txBody>
      </p:sp>
    </p:spTree>
    <p:extLst>
      <p:ext uri="{BB962C8B-B14F-4D97-AF65-F5344CB8AC3E}">
        <p14:creationId xmlns:p14="http://schemas.microsoft.com/office/powerpoint/2010/main" val="36866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27</a:t>
            </a:fld>
            <a:endParaRPr lang="en-US"/>
          </a:p>
        </p:txBody>
      </p:sp>
      <p:sp>
        <p:nvSpPr>
          <p:cNvPr id="3" name="Content Placeholder 2"/>
          <p:cNvSpPr txBox="1">
            <a:spLocks/>
          </p:cNvSpPr>
          <p:nvPr/>
        </p:nvSpPr>
        <p:spPr>
          <a:xfrm>
            <a:off x="762000" y="990600"/>
            <a:ext cx="10515600" cy="548640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smtClean="0">
                <a:latin typeface="+mj-lt"/>
              </a:rPr>
              <a:t>Section 2A addresses the Financial Reporting Authority (FRA) disseminating as soon as practical, lists of designated persons published by the Security Council</a:t>
            </a:r>
          </a:p>
          <a:p>
            <a:pPr algn="just"/>
            <a:endParaRPr lang="en-US" dirty="0" smtClean="0">
              <a:latin typeface="+mj-lt"/>
            </a:endParaRPr>
          </a:p>
          <a:p>
            <a:pPr algn="just"/>
            <a:r>
              <a:rPr lang="en-US" dirty="0" smtClean="0">
                <a:latin typeface="+mj-lt"/>
              </a:rPr>
              <a:t>Section 2B speaks to the obligation on all persons to immediately freeze funds or economic resources in their possession that are:</a:t>
            </a:r>
          </a:p>
          <a:p>
            <a:pPr marL="0" indent="0" algn="just">
              <a:buFont typeface="Arial" pitchFamily="34" charset="0"/>
              <a:buNone/>
            </a:pPr>
            <a:r>
              <a:rPr lang="en-US" dirty="0" smtClean="0">
                <a:latin typeface="+mj-lt"/>
              </a:rPr>
              <a:t>	-owned or controlled by a designated person; or </a:t>
            </a:r>
          </a:p>
          <a:p>
            <a:pPr marL="0" indent="0" algn="just">
              <a:buFont typeface="Arial" pitchFamily="34" charset="0"/>
              <a:buNone/>
            </a:pPr>
            <a:r>
              <a:rPr lang="en-US" dirty="0" smtClean="0">
                <a:latin typeface="+mj-lt"/>
              </a:rPr>
              <a:t>	-derived or generated from funds or economic resources owned or 	controlled by a designated person</a:t>
            </a:r>
          </a:p>
          <a:p>
            <a:pPr marL="0" indent="0" algn="just">
              <a:buFont typeface="Arial" pitchFamily="34" charset="0"/>
              <a:buNone/>
            </a:pPr>
            <a:endParaRPr lang="en-US" dirty="0" smtClean="0">
              <a:latin typeface="+mj-lt"/>
            </a:endParaRPr>
          </a:p>
          <a:p>
            <a:pPr algn="just"/>
            <a:r>
              <a:rPr lang="en-US" dirty="0" smtClean="0">
                <a:latin typeface="+mj-lt"/>
              </a:rPr>
              <a:t>Under section 2C, a person who has taken action under section 2B(1) shall ensure that they are not made available to or for the benefit of a designated person, and also to disclose these details to the FRA.</a:t>
            </a:r>
            <a:endParaRPr lang="en-US" dirty="0">
              <a:latin typeface="+mj-lt"/>
            </a:endParaRPr>
          </a:p>
        </p:txBody>
      </p:sp>
    </p:spTree>
    <p:extLst>
      <p:ext uri="{BB962C8B-B14F-4D97-AF65-F5344CB8AC3E}">
        <p14:creationId xmlns:p14="http://schemas.microsoft.com/office/powerpoint/2010/main" val="95366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28</a:t>
            </a:fld>
            <a:endParaRPr lang="en-US"/>
          </a:p>
        </p:txBody>
      </p:sp>
      <p:sp>
        <p:nvSpPr>
          <p:cNvPr id="3" name="Rectangle 2"/>
          <p:cNvSpPr/>
          <p:nvPr/>
        </p:nvSpPr>
        <p:spPr>
          <a:xfrm>
            <a:off x="685800" y="1066800"/>
            <a:ext cx="10591800" cy="4585871"/>
          </a:xfrm>
          <a:prstGeom prst="rect">
            <a:avLst/>
          </a:prstGeom>
        </p:spPr>
        <p:txBody>
          <a:bodyPr wrap="square">
            <a:spAutoFit/>
          </a:bodyPr>
          <a:lstStyle/>
          <a:p>
            <a:r>
              <a:rPr lang="en-US" sz="2400" dirty="0" smtClean="0">
                <a:solidFill>
                  <a:srgbClr val="000000"/>
                </a:solidFill>
                <a:latin typeface="+mj-lt"/>
              </a:rPr>
              <a:t>Section 23A of the PFL states:</a:t>
            </a:r>
          </a:p>
          <a:p>
            <a:endParaRPr lang="en-US" sz="2400" dirty="0" smtClean="0">
              <a:solidFill>
                <a:srgbClr val="000000"/>
              </a:solidFill>
              <a:latin typeface="+mj-lt"/>
            </a:endParaRPr>
          </a:p>
          <a:p>
            <a:r>
              <a:rPr lang="en-US" sz="2400" i="1" dirty="0" smtClean="0">
                <a:solidFill>
                  <a:srgbClr val="000000"/>
                </a:solidFill>
                <a:latin typeface="+mj-lt"/>
              </a:rPr>
              <a:t>“</a:t>
            </a:r>
            <a:r>
              <a:rPr lang="en-US" sz="2200" i="1" dirty="0" smtClean="0">
                <a:solidFill>
                  <a:srgbClr val="000000"/>
                </a:solidFill>
                <a:latin typeface="+mj-lt"/>
              </a:rPr>
              <a:t>A </a:t>
            </a:r>
            <a:r>
              <a:rPr lang="en-US" sz="2200" i="1" dirty="0">
                <a:solidFill>
                  <a:srgbClr val="000000"/>
                </a:solidFill>
                <a:latin typeface="+mj-lt"/>
              </a:rPr>
              <a:t>person who – </a:t>
            </a:r>
          </a:p>
          <a:p>
            <a:pPr marL="342900" indent="-342900" algn="just">
              <a:buAutoNum type="alphaLcParenBoth"/>
            </a:pPr>
            <a:r>
              <a:rPr lang="en-US" sz="2200" i="1" dirty="0" smtClean="0">
                <a:solidFill>
                  <a:srgbClr val="000000"/>
                </a:solidFill>
                <a:latin typeface="+mj-lt"/>
              </a:rPr>
              <a:t>provides </a:t>
            </a:r>
            <a:r>
              <a:rPr lang="en-US" sz="2200" i="1" dirty="0">
                <a:solidFill>
                  <a:srgbClr val="000000"/>
                </a:solidFill>
                <a:latin typeface="+mj-lt"/>
              </a:rPr>
              <a:t>funds and economic resources to fund </a:t>
            </a:r>
            <a:r>
              <a:rPr lang="en-US" sz="2200" i="1" dirty="0" err="1">
                <a:solidFill>
                  <a:srgbClr val="000000"/>
                </a:solidFill>
                <a:latin typeface="+mj-lt"/>
              </a:rPr>
              <a:t>unauthorised</a:t>
            </a:r>
            <a:r>
              <a:rPr lang="en-US" sz="2200" i="1" dirty="0">
                <a:solidFill>
                  <a:srgbClr val="000000"/>
                </a:solidFill>
                <a:latin typeface="+mj-lt"/>
              </a:rPr>
              <a:t> proliferation activities; or </a:t>
            </a:r>
            <a:endParaRPr lang="en-US" sz="2200" i="1" dirty="0" smtClean="0">
              <a:solidFill>
                <a:srgbClr val="000000"/>
              </a:solidFill>
              <a:latin typeface="+mj-lt"/>
            </a:endParaRPr>
          </a:p>
          <a:p>
            <a:endParaRPr lang="en-US" sz="2200" i="1" dirty="0">
              <a:solidFill>
                <a:srgbClr val="000000"/>
              </a:solidFill>
              <a:latin typeface="+mj-lt"/>
            </a:endParaRPr>
          </a:p>
          <a:p>
            <a:pPr algn="just"/>
            <a:r>
              <a:rPr lang="en-US" sz="2200" i="1" dirty="0">
                <a:solidFill>
                  <a:srgbClr val="000000"/>
                </a:solidFill>
                <a:latin typeface="+mj-lt"/>
              </a:rPr>
              <a:t>(b) enters into or becomes concerned in an arrangement which that person knows or suspects </a:t>
            </a:r>
            <a:r>
              <a:rPr lang="en-US" sz="2200" i="1" dirty="0" smtClean="0">
                <a:solidFill>
                  <a:srgbClr val="000000"/>
                </a:solidFill>
                <a:latin typeface="+mj-lt"/>
              </a:rPr>
              <a:t>facilitates</a:t>
            </a:r>
            <a:r>
              <a:rPr lang="en-US" sz="2200" i="1" dirty="0">
                <a:solidFill>
                  <a:srgbClr val="000000"/>
                </a:solidFill>
                <a:latin typeface="+mj-lt"/>
              </a:rPr>
              <a:t>, by whatever means, the acquisition, retention, use or control of funds and economic resources to fund </a:t>
            </a:r>
            <a:r>
              <a:rPr lang="en-US" sz="2200" i="1" dirty="0" err="1">
                <a:solidFill>
                  <a:srgbClr val="000000"/>
                </a:solidFill>
                <a:latin typeface="+mj-lt"/>
              </a:rPr>
              <a:t>unauthorised</a:t>
            </a:r>
            <a:r>
              <a:rPr lang="en-US" sz="2200" i="1" dirty="0">
                <a:solidFill>
                  <a:srgbClr val="000000"/>
                </a:solidFill>
                <a:latin typeface="+mj-lt"/>
              </a:rPr>
              <a:t> proliferation activities, </a:t>
            </a:r>
            <a:endParaRPr lang="en-US" sz="2200" i="1" dirty="0" smtClean="0">
              <a:solidFill>
                <a:srgbClr val="000000"/>
              </a:solidFill>
              <a:latin typeface="+mj-lt"/>
            </a:endParaRPr>
          </a:p>
          <a:p>
            <a:endParaRPr lang="en-US" sz="2200" i="1" dirty="0">
              <a:solidFill>
                <a:srgbClr val="000000"/>
              </a:solidFill>
              <a:latin typeface="+mj-lt"/>
            </a:endParaRPr>
          </a:p>
          <a:p>
            <a:pPr algn="just"/>
            <a:r>
              <a:rPr lang="en-US" sz="2200" i="1" dirty="0">
                <a:solidFill>
                  <a:srgbClr val="000000"/>
                </a:solidFill>
                <a:latin typeface="+mj-lt"/>
              </a:rPr>
              <a:t>commits a money laundering offence for the purposes of the Proceed of Crime Law (2017 Revision) and the provisions of that Law shall apply in the investigation and prosecution of the offence and to any other procedure relating to that offence</a:t>
            </a:r>
            <a:r>
              <a:rPr lang="en-US" sz="2200" i="1" dirty="0" smtClean="0">
                <a:solidFill>
                  <a:srgbClr val="000000"/>
                </a:solidFill>
                <a:latin typeface="+mj-lt"/>
              </a:rPr>
              <a:t>.”</a:t>
            </a:r>
            <a:endParaRPr lang="en-US" sz="2200" i="1" dirty="0">
              <a:latin typeface="+mj-lt"/>
            </a:endParaRPr>
          </a:p>
        </p:txBody>
      </p:sp>
    </p:spTree>
    <p:extLst>
      <p:ext uri="{BB962C8B-B14F-4D97-AF65-F5344CB8AC3E}">
        <p14:creationId xmlns:p14="http://schemas.microsoft.com/office/powerpoint/2010/main" val="87417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29</a:t>
            </a:fld>
            <a:endParaRPr lang="en-US"/>
          </a:p>
        </p:txBody>
      </p:sp>
      <p:sp>
        <p:nvSpPr>
          <p:cNvPr id="3" name="Content Placeholder 2"/>
          <p:cNvSpPr txBox="1">
            <a:spLocks/>
          </p:cNvSpPr>
          <p:nvPr/>
        </p:nvSpPr>
        <p:spPr>
          <a:xfrm>
            <a:off x="609600" y="1219200"/>
            <a:ext cx="10972800" cy="5257800"/>
          </a:xfrm>
          <a:prstGeom prst="rect">
            <a:avLst/>
          </a:prstGeom>
        </p:spPr>
        <p:txBody>
          <a:bodyP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p>
          <a:p>
            <a:r>
              <a:rPr lang="en-US" dirty="0" smtClean="0"/>
              <a:t>Gives </a:t>
            </a:r>
            <a:r>
              <a:rPr lang="en-US" dirty="0"/>
              <a:t>effect </a:t>
            </a:r>
            <a:r>
              <a:rPr lang="en-US" dirty="0" smtClean="0"/>
              <a:t>in in the Cayman Islands to sanctions </a:t>
            </a:r>
            <a:r>
              <a:rPr lang="en-US" dirty="0"/>
              <a:t>in respect of Iran set out in </a:t>
            </a:r>
            <a:r>
              <a:rPr lang="en-US" dirty="0" smtClean="0"/>
              <a:t>UNSCR 2231 </a:t>
            </a:r>
          </a:p>
          <a:p>
            <a:endParaRPr lang="en-US" dirty="0"/>
          </a:p>
          <a:p>
            <a:r>
              <a:rPr lang="en-US" dirty="0" smtClean="0"/>
              <a:t>Creates offences in relation to:</a:t>
            </a:r>
          </a:p>
          <a:p>
            <a:pPr marL="0" indent="0">
              <a:buNone/>
            </a:pPr>
            <a:r>
              <a:rPr lang="en-US" dirty="0" smtClean="0"/>
              <a:t>	-dealing with funds of designated person or make economic resources available 	to, or for the benefit of, a designated person</a:t>
            </a:r>
          </a:p>
          <a:p>
            <a:pPr marL="0" indent="0">
              <a:buFont typeface="Arial" pitchFamily="34" charset="0"/>
              <a:buNone/>
            </a:pPr>
            <a:endParaRPr lang="en-US" dirty="0" smtClean="0"/>
          </a:p>
          <a:p>
            <a:pPr marL="0" indent="0">
              <a:buFont typeface="Arial" pitchFamily="34" charset="0"/>
              <a:buNone/>
            </a:pPr>
            <a:r>
              <a:rPr lang="en-US" dirty="0" smtClean="0"/>
              <a:t>	-knowingly selling, supplying, transferring or exporting (directly or indirectly) 	restricted goods to any Iranian person or for use in Iran or </a:t>
            </a:r>
            <a:r>
              <a:rPr lang="en-US" dirty="0" smtClean="0">
                <a:solidFill>
                  <a:srgbClr val="FF0000"/>
                </a:solidFill>
              </a:rPr>
              <a:t>participate in such 	transfer</a:t>
            </a:r>
            <a:r>
              <a:rPr lang="en-US" dirty="0" smtClean="0"/>
              <a:t>.</a:t>
            </a:r>
          </a:p>
          <a:p>
            <a:pPr marL="0" indent="0">
              <a:buFont typeface="Arial" pitchFamily="34" charset="0"/>
              <a:buNone/>
            </a:pPr>
            <a:endParaRPr lang="en-US" dirty="0" smtClean="0"/>
          </a:p>
          <a:p>
            <a:pPr marL="0" indent="0">
              <a:buFont typeface="Arial" pitchFamily="34" charset="0"/>
              <a:buNone/>
            </a:pPr>
            <a:r>
              <a:rPr lang="en-US" dirty="0"/>
              <a:t>	</a:t>
            </a:r>
            <a:r>
              <a:rPr lang="en-US" dirty="0" smtClean="0"/>
              <a:t>-providing a relevant service to a ship or cargo aircraft owned or controlled by 	an Iranian person where there is reasonable cause to believe that the ship or 	aircraft is carrying prohibited goods.</a:t>
            </a:r>
          </a:p>
          <a:p>
            <a:pPr marL="0" indent="0">
              <a:buFont typeface="Arial" pitchFamily="34" charset="0"/>
              <a:buNone/>
            </a:pPr>
            <a:endParaRPr lang="en-US" dirty="0" smtClean="0"/>
          </a:p>
          <a:p>
            <a:pPr marL="0" indent="0">
              <a:buFont typeface="Arial" pitchFamily="34" charset="0"/>
              <a:buNone/>
            </a:pPr>
            <a:endParaRPr lang="en-US" dirty="0" smtClean="0"/>
          </a:p>
        </p:txBody>
      </p:sp>
      <p:sp>
        <p:nvSpPr>
          <p:cNvPr id="4" name="Title 1"/>
          <p:cNvSpPr txBox="1">
            <a:spLocks/>
          </p:cNvSpPr>
          <p:nvPr/>
        </p:nvSpPr>
        <p:spPr>
          <a:xfrm>
            <a:off x="609600" y="533400"/>
            <a:ext cx="10972800" cy="6858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200" dirty="0" smtClean="0"/>
              <a:t>Iran (Sanctions) (Overseas Territories) Order 2016</a:t>
            </a:r>
            <a:endParaRPr lang="en-US" sz="3200" dirty="0"/>
          </a:p>
        </p:txBody>
      </p:sp>
    </p:spTree>
    <p:extLst>
      <p:ext uri="{BB962C8B-B14F-4D97-AF65-F5344CB8AC3E}">
        <p14:creationId xmlns:p14="http://schemas.microsoft.com/office/powerpoint/2010/main" val="5921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a:t>
            </a:fld>
            <a:endParaRPr lang="en-US"/>
          </a:p>
        </p:txBody>
      </p:sp>
      <p:pic>
        <p:nvPicPr>
          <p:cNvPr id="3" name="Picture 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8695765" y="1142999"/>
            <a:ext cx="2996561" cy="5542613"/>
          </a:xfrm>
          <a:prstGeom prst="rect">
            <a:avLst/>
          </a:prstGeom>
          <a:noFill/>
          <a:ln>
            <a:noFill/>
          </a:ln>
          <a:effectLst>
            <a:outerShdw blurRad="50800" dist="50800" dir="5400000" sx="99000" sy="99000" algn="ctr" rotWithShape="0">
              <a:schemeClr val="bg1">
                <a:lumMod val="85000"/>
              </a:schemeClr>
            </a:outerShdw>
          </a:effectLst>
        </p:spPr>
      </p:pic>
      <p:sp>
        <p:nvSpPr>
          <p:cNvPr id="4" name="Rectangle 3"/>
          <p:cNvSpPr/>
          <p:nvPr/>
        </p:nvSpPr>
        <p:spPr>
          <a:xfrm>
            <a:off x="685799" y="1371600"/>
            <a:ext cx="8009965" cy="4693593"/>
          </a:xfrm>
          <a:prstGeom prst="rect">
            <a:avLst/>
          </a:prstGeom>
        </p:spPr>
        <p:txBody>
          <a:bodyPr wrap="square">
            <a:spAutoFit/>
          </a:bodyPr>
          <a:lstStyle/>
          <a:p>
            <a:pPr marL="285750" indent="-285750" algn="just">
              <a:buFont typeface="Arial" panose="020B0604020202020204" pitchFamily="34" charset="0"/>
              <a:buChar char="•"/>
            </a:pPr>
            <a:r>
              <a:rPr lang="en-US" sz="2300" dirty="0">
                <a:latin typeface="+mj-lt"/>
              </a:rPr>
              <a:t>Background on the Financial Action Task Force (FATF) and the FATF Standards</a:t>
            </a:r>
          </a:p>
          <a:p>
            <a:pPr algn="just"/>
            <a:endParaRPr lang="en-US" sz="2300" dirty="0">
              <a:latin typeface="+mj-lt"/>
            </a:endParaRPr>
          </a:p>
          <a:p>
            <a:pPr marL="285750" indent="-285750" algn="just">
              <a:buFont typeface="Arial" panose="020B0604020202020204" pitchFamily="34" charset="0"/>
              <a:buChar char="•"/>
            </a:pPr>
            <a:r>
              <a:rPr lang="en-US" sz="2300" dirty="0">
                <a:latin typeface="+mj-lt"/>
              </a:rPr>
              <a:t>The results of the Mutual Evaluation Report (MER) of the Cayman Islands in relation to PF (Key Findings &amp; Recommended Actions)</a:t>
            </a:r>
          </a:p>
          <a:p>
            <a:pPr algn="just"/>
            <a:endParaRPr lang="en-US" sz="2300" dirty="0">
              <a:latin typeface="+mj-lt"/>
            </a:endParaRPr>
          </a:p>
          <a:p>
            <a:pPr marL="285750" indent="-285750" algn="just">
              <a:buFont typeface="Arial" panose="020B0604020202020204" pitchFamily="34" charset="0"/>
              <a:buChar char="•"/>
            </a:pPr>
            <a:r>
              <a:rPr lang="en-US" sz="2300" dirty="0" smtClean="0">
                <a:latin typeface="+mj-lt"/>
              </a:rPr>
              <a:t>PF counter </a:t>
            </a:r>
            <a:r>
              <a:rPr lang="en-US" sz="2300" dirty="0">
                <a:latin typeface="+mj-lt"/>
              </a:rPr>
              <a:t>measures and Targeted Financial Sanctions (TFS)</a:t>
            </a:r>
          </a:p>
          <a:p>
            <a:pPr algn="just"/>
            <a:endParaRPr lang="en-US" sz="2300" dirty="0">
              <a:latin typeface="+mj-lt"/>
            </a:endParaRPr>
          </a:p>
          <a:p>
            <a:pPr marL="285750" indent="-285750" algn="just">
              <a:buFont typeface="Arial" panose="020B0604020202020204" pitchFamily="34" charset="0"/>
              <a:buChar char="•"/>
            </a:pPr>
            <a:r>
              <a:rPr lang="en-US" sz="2300" dirty="0">
                <a:latin typeface="+mj-lt"/>
              </a:rPr>
              <a:t>Risk Factors in relation to PF</a:t>
            </a:r>
          </a:p>
          <a:p>
            <a:pPr algn="just"/>
            <a:endParaRPr lang="en-US" sz="2300" dirty="0">
              <a:latin typeface="+mj-lt"/>
            </a:endParaRPr>
          </a:p>
          <a:p>
            <a:pPr marL="285750" indent="-285750" algn="just">
              <a:buFont typeface="Arial" panose="020B0604020202020204" pitchFamily="34" charset="0"/>
              <a:buChar char="•"/>
            </a:pPr>
            <a:r>
              <a:rPr lang="en-US" sz="2300" dirty="0">
                <a:latin typeface="+mj-lt"/>
              </a:rPr>
              <a:t>Typologies</a:t>
            </a:r>
          </a:p>
        </p:txBody>
      </p:sp>
      <p:sp>
        <p:nvSpPr>
          <p:cNvPr id="5" name="Title 1"/>
          <p:cNvSpPr txBox="1">
            <a:spLocks/>
          </p:cNvSpPr>
          <p:nvPr/>
        </p:nvSpPr>
        <p:spPr>
          <a:xfrm>
            <a:off x="317500" y="586746"/>
            <a:ext cx="10515600" cy="804108"/>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400" dirty="0">
                <a:latin typeface="+mn-lt"/>
              </a:rPr>
              <a:t>R</a:t>
            </a:r>
            <a:r>
              <a:rPr lang="en-US" sz="3400" dirty="0" smtClean="0">
                <a:latin typeface="+mn-lt"/>
              </a:rPr>
              <a:t>oadmap</a:t>
            </a:r>
            <a:endParaRPr lang="en-US" sz="3400" dirty="0">
              <a:latin typeface="+mn-lt"/>
            </a:endParaRPr>
          </a:p>
        </p:txBody>
      </p:sp>
    </p:spTree>
    <p:extLst>
      <p:ext uri="{BB962C8B-B14F-4D97-AF65-F5344CB8AC3E}">
        <p14:creationId xmlns:p14="http://schemas.microsoft.com/office/powerpoint/2010/main" val="21909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30</a:t>
            </a:fld>
            <a:endParaRPr lang="en-US"/>
          </a:p>
        </p:txBody>
      </p:sp>
      <p:sp>
        <p:nvSpPr>
          <p:cNvPr id="3" name="Title 1"/>
          <p:cNvSpPr txBox="1">
            <a:spLocks/>
          </p:cNvSpPr>
          <p:nvPr/>
        </p:nvSpPr>
        <p:spPr>
          <a:xfrm>
            <a:off x="609600" y="533400"/>
            <a:ext cx="10972800" cy="990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2800" dirty="0" smtClean="0">
                <a:solidFill>
                  <a:srgbClr val="C00000"/>
                </a:solidFill>
              </a:rPr>
              <a:t>Democratic People’s Republic of Korea (Sanctions) (Overseas Territories) Order 2012</a:t>
            </a:r>
            <a:endParaRPr lang="en-US" sz="2800" dirty="0">
              <a:solidFill>
                <a:srgbClr val="C00000"/>
              </a:solidFill>
            </a:endParaRPr>
          </a:p>
        </p:txBody>
      </p:sp>
      <p:sp>
        <p:nvSpPr>
          <p:cNvPr id="4" name="Content Placeholder 2"/>
          <p:cNvSpPr txBox="1">
            <a:spLocks/>
          </p:cNvSpPr>
          <p:nvPr/>
        </p:nvSpPr>
        <p:spPr>
          <a:xfrm>
            <a:off x="609600" y="1447800"/>
            <a:ext cx="10972800" cy="5105400"/>
          </a:xfrm>
          <a:prstGeom prst="rect">
            <a:avLst/>
          </a:prstGeom>
        </p:spPr>
        <p:txBody>
          <a:bodyP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900" dirty="0"/>
              <a:t>Gives effect in in the Cayman Islands to sanctions in respect of Iran set out in UNSCR </a:t>
            </a:r>
            <a:r>
              <a:rPr lang="en-US" sz="2900" dirty="0" smtClean="0"/>
              <a:t>1718</a:t>
            </a:r>
            <a:endParaRPr lang="en-US" sz="2900" dirty="0"/>
          </a:p>
          <a:p>
            <a:pPr marL="0" indent="0">
              <a:buFont typeface="Arial" pitchFamily="34" charset="0"/>
              <a:buNone/>
            </a:pPr>
            <a:endParaRPr lang="en-US" sz="2900" dirty="0" smtClean="0"/>
          </a:p>
          <a:p>
            <a:r>
              <a:rPr lang="en-US" sz="2900" dirty="0" smtClean="0"/>
              <a:t>Creates offences in relation to:</a:t>
            </a:r>
          </a:p>
          <a:p>
            <a:pPr marL="274320" lvl="1" indent="0">
              <a:buNone/>
            </a:pPr>
            <a:r>
              <a:rPr lang="en-US" sz="2900" dirty="0"/>
              <a:t>	</a:t>
            </a:r>
            <a:r>
              <a:rPr lang="en-US" sz="2900" dirty="0" smtClean="0"/>
              <a:t>-dealing with funds of a designated person or make economic resources available to, or for the benefit of, a 	designated person	</a:t>
            </a:r>
          </a:p>
          <a:p>
            <a:pPr marL="274320" lvl="1" indent="0">
              <a:buNone/>
            </a:pPr>
            <a:endParaRPr lang="en-US" sz="2900" dirty="0" smtClean="0"/>
          </a:p>
          <a:p>
            <a:pPr marL="274320" lvl="1" indent="0">
              <a:buNone/>
            </a:pPr>
            <a:r>
              <a:rPr lang="en-US" sz="2900" dirty="0"/>
              <a:t>	</a:t>
            </a:r>
            <a:r>
              <a:rPr lang="en-US" sz="2900" dirty="0" smtClean="0"/>
              <a:t>- knowingly selling, supplying, transferring or exporting (directly or indirectly) </a:t>
            </a:r>
            <a:r>
              <a:rPr lang="en-US" sz="2900" i="1" u="sng" dirty="0" smtClean="0"/>
              <a:t>restricted and luxury goods </a:t>
            </a:r>
            <a:r>
              <a:rPr lang="en-US" sz="2900" i="1" dirty="0" smtClean="0"/>
              <a:t>	</a:t>
            </a:r>
            <a:r>
              <a:rPr lang="en-US" sz="2900" dirty="0" smtClean="0"/>
              <a:t>to any person in DPRK or for use in DPRK and to purchase such goods from DPRK; </a:t>
            </a:r>
          </a:p>
          <a:p>
            <a:pPr lvl="1"/>
            <a:endParaRPr lang="en-US" sz="2900" dirty="0" smtClean="0"/>
          </a:p>
          <a:p>
            <a:pPr marL="274320" lvl="1" indent="0">
              <a:buNone/>
            </a:pPr>
            <a:r>
              <a:rPr lang="en-US" sz="2900" dirty="0" smtClean="0"/>
              <a:t>	- providing a relevant service to a ship or cargo aircraft owned or controlled by an DPRK person where there 	is reasonable cause to believe that the ship or aircraft is carrying luxury or restricted goods;</a:t>
            </a:r>
          </a:p>
          <a:p>
            <a:pPr lvl="1"/>
            <a:endParaRPr lang="en-US" sz="2900" dirty="0" smtClean="0"/>
          </a:p>
          <a:p>
            <a:pPr marL="274320" lvl="1" indent="0">
              <a:buNone/>
            </a:pPr>
            <a:r>
              <a:rPr lang="en-US" sz="2900" dirty="0" smtClean="0"/>
              <a:t>	- procuring vessel or aircraft crew from DPRK</a:t>
            </a:r>
          </a:p>
          <a:p>
            <a:pPr lvl="1"/>
            <a:endParaRPr lang="en-US" sz="2900" dirty="0" smtClean="0"/>
          </a:p>
          <a:p>
            <a:pPr marL="274320" lvl="1" indent="0">
              <a:buNone/>
            </a:pPr>
            <a:r>
              <a:rPr lang="en-US" sz="2900" dirty="0" smtClean="0"/>
              <a:t>	- providing financing or assistance for trade with DPRK (incl. granting guarantees) or to a DPRK company</a:t>
            </a:r>
          </a:p>
          <a:p>
            <a:pPr lvl="1"/>
            <a:endParaRPr lang="en-US" sz="2900" dirty="0" smtClean="0"/>
          </a:p>
          <a:p>
            <a:pPr marL="274320" lvl="1" indent="0">
              <a:buNone/>
            </a:pPr>
            <a:r>
              <a:rPr lang="en-US" sz="2900" dirty="0" smtClean="0"/>
              <a:t>	- providing a bank account to a DPRK diplomatic mission</a:t>
            </a:r>
          </a:p>
          <a:p>
            <a:pPr lvl="1"/>
            <a:endParaRPr lang="en-US" sz="2900" dirty="0" smtClean="0"/>
          </a:p>
          <a:p>
            <a:pPr marL="274320" lvl="1" indent="0">
              <a:buNone/>
            </a:pPr>
            <a:r>
              <a:rPr lang="en-US" sz="2900" dirty="0" smtClean="0"/>
              <a:t>	- leasing or make available real property for DPRK Government</a:t>
            </a:r>
          </a:p>
          <a:p>
            <a:pPr lvl="1"/>
            <a:endParaRPr lang="en-US" sz="2900" dirty="0" smtClean="0"/>
          </a:p>
          <a:p>
            <a:pPr marL="274320" lvl="1" indent="0">
              <a:buNone/>
            </a:pPr>
            <a:r>
              <a:rPr lang="en-US" sz="2900" dirty="0" smtClean="0"/>
              <a:t>	- providing certain computer services</a:t>
            </a:r>
          </a:p>
          <a:p>
            <a:pPr marL="0" indent="0">
              <a:buFont typeface="Arial" pitchFamily="34" charset="0"/>
              <a:buNone/>
            </a:pPr>
            <a:endParaRPr lang="en-US" dirty="0" smtClean="0"/>
          </a:p>
        </p:txBody>
      </p:sp>
    </p:spTree>
    <p:extLst>
      <p:ext uri="{BB962C8B-B14F-4D97-AF65-F5344CB8AC3E}">
        <p14:creationId xmlns:p14="http://schemas.microsoft.com/office/powerpoint/2010/main" val="130382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31</a:t>
            </a:fld>
            <a:endParaRPr lang="en-US"/>
          </a:p>
        </p:txBody>
      </p:sp>
      <p:sp>
        <p:nvSpPr>
          <p:cNvPr id="3" name="Title 1"/>
          <p:cNvSpPr txBox="1">
            <a:spLocks/>
          </p:cNvSpPr>
          <p:nvPr/>
        </p:nvSpPr>
        <p:spPr>
          <a:xfrm>
            <a:off x="609600" y="533400"/>
            <a:ext cx="109728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t>Anti-Money Laundering Regulations </a:t>
            </a:r>
            <a:endParaRPr lang="en-US" sz="3800" dirty="0"/>
          </a:p>
        </p:txBody>
      </p:sp>
      <p:sp>
        <p:nvSpPr>
          <p:cNvPr id="4" name="Content Placeholder 2"/>
          <p:cNvSpPr txBox="1">
            <a:spLocks/>
          </p:cNvSpPr>
          <p:nvPr/>
        </p:nvSpPr>
        <p:spPr>
          <a:xfrm>
            <a:off x="609600" y="1600200"/>
            <a:ext cx="10972800" cy="4876800"/>
          </a:xfrm>
          <a:prstGeom prst="rect">
            <a:avLst/>
          </a:prstGeom>
        </p:spPr>
        <p:txBody>
          <a:bodyPr>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Relevant Financial Businesses must have: </a:t>
            </a:r>
          </a:p>
          <a:p>
            <a:pPr marL="0" indent="0">
              <a:buFont typeface="Arial" pitchFamily="34" charset="0"/>
              <a:buNone/>
            </a:pPr>
            <a:endParaRPr lang="en-US" dirty="0" smtClean="0"/>
          </a:p>
          <a:p>
            <a:r>
              <a:rPr lang="en-US" dirty="0" smtClean="0"/>
              <a:t>Procedures for ongoing monitoring of business relationships or one-off transactions for the purposes of preventing, countering and reporting (…) proliferation financing and such procedures allowing for the identification of assets subject to TFS applicable in the Islands</a:t>
            </a:r>
          </a:p>
          <a:p>
            <a:pPr marL="0" indent="0">
              <a:buFont typeface="Arial" pitchFamily="34" charset="0"/>
              <a:buNone/>
            </a:pPr>
            <a:endParaRPr lang="en-US" dirty="0" smtClean="0"/>
          </a:p>
          <a:p>
            <a:r>
              <a:rPr lang="en-US" dirty="0" smtClean="0"/>
              <a:t>Internal controls to prevent PF</a:t>
            </a:r>
          </a:p>
          <a:p>
            <a:pPr marL="0" indent="0">
              <a:buFont typeface="Arial" pitchFamily="34" charset="0"/>
              <a:buNone/>
            </a:pPr>
            <a:endParaRPr lang="en-US" dirty="0" smtClean="0"/>
          </a:p>
          <a:p>
            <a:r>
              <a:rPr lang="en-US" dirty="0" smtClean="0"/>
              <a:t>Procedures to ensure compliance with TFS obligations applicable in the Islands</a:t>
            </a:r>
          </a:p>
          <a:p>
            <a:pPr marL="0" indent="0">
              <a:buFont typeface="Arial" pitchFamily="34" charset="0"/>
              <a:buNone/>
            </a:pPr>
            <a:endParaRPr lang="en-US" dirty="0" smtClean="0"/>
          </a:p>
          <a:p>
            <a:r>
              <a:rPr lang="en-US" dirty="0" smtClean="0"/>
              <a:t>Staff training on PF and TFS</a:t>
            </a:r>
          </a:p>
          <a:p>
            <a:pPr marL="0" indent="0">
              <a:buFont typeface="Arial" pitchFamily="34" charset="0"/>
              <a:buNone/>
            </a:pPr>
            <a:endParaRPr lang="en-US" dirty="0"/>
          </a:p>
        </p:txBody>
      </p:sp>
    </p:spTree>
    <p:extLst>
      <p:ext uri="{BB962C8B-B14F-4D97-AF65-F5344CB8AC3E}">
        <p14:creationId xmlns:p14="http://schemas.microsoft.com/office/powerpoint/2010/main" val="22642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32</a:t>
            </a:fld>
            <a:endParaRPr lang="en-US"/>
          </a:p>
        </p:txBody>
      </p:sp>
      <p:sp>
        <p:nvSpPr>
          <p:cNvPr id="3" name="Title 1"/>
          <p:cNvSpPr txBox="1">
            <a:spLocks/>
          </p:cNvSpPr>
          <p:nvPr/>
        </p:nvSpPr>
        <p:spPr>
          <a:xfrm>
            <a:off x="838200" y="685800"/>
            <a:ext cx="10515600" cy="96380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Arial" panose="020B0604020202020204" pitchFamily="34" charset="0"/>
                <a:cs typeface="Arial" panose="020B0604020202020204" pitchFamily="34" charset="0"/>
              </a:rPr>
              <a:t>PF Profile</a:t>
            </a:r>
            <a:endParaRPr lang="en-US" sz="3800" dirty="0">
              <a:solidFill>
                <a:srgbClr val="C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838200" y="1825625"/>
            <a:ext cx="10515600" cy="4351338"/>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p>
          <a:p>
            <a:pPr algn="ctr"/>
            <a:r>
              <a:rPr lang="en-US" sz="3500" b="1" dirty="0" smtClean="0"/>
              <a:t>RAISE         OBSCURE	     PROCURE </a:t>
            </a:r>
            <a:r>
              <a:rPr lang="en-US" i="1" dirty="0" smtClean="0"/>
              <a:t>(and ship)</a:t>
            </a:r>
          </a:p>
          <a:p>
            <a:pPr algn="ctr"/>
            <a:endParaRPr lang="en-US" dirty="0" smtClean="0"/>
          </a:p>
          <a:p>
            <a:r>
              <a:rPr lang="en-US" dirty="0" smtClean="0"/>
              <a:t>In PF, transactions often look like normal commercial activity, structured to hide the source of funds</a:t>
            </a:r>
            <a:endParaRPr lang="en-US" dirty="0"/>
          </a:p>
        </p:txBody>
      </p:sp>
      <p:sp>
        <p:nvSpPr>
          <p:cNvPr id="5" name="Notched Right Arrow 4"/>
          <p:cNvSpPr/>
          <p:nvPr/>
        </p:nvSpPr>
        <p:spPr>
          <a:xfrm>
            <a:off x="2743200" y="2133600"/>
            <a:ext cx="990600" cy="914400"/>
          </a:xfrm>
          <a:prstGeom prst="notched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a:off x="6144732" y="2133600"/>
            <a:ext cx="1018067" cy="914400"/>
          </a:xfrm>
          <a:prstGeom prst="notched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48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33</a:t>
            </a:fld>
            <a:endParaRPr lang="en-US"/>
          </a:p>
        </p:txBody>
      </p:sp>
      <p:sp>
        <p:nvSpPr>
          <p:cNvPr id="3" name="Title 1"/>
          <p:cNvSpPr txBox="1">
            <a:spLocks/>
          </p:cNvSpPr>
          <p:nvPr/>
        </p:nvSpPr>
        <p:spPr>
          <a:xfrm>
            <a:off x="838200" y="566928"/>
            <a:ext cx="10515600" cy="951392"/>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latin typeface="+mn-lt"/>
              </a:rPr>
              <a:t>Characteristics of Proliferation Networks</a:t>
            </a:r>
            <a:endParaRPr lang="en-US" sz="3800" dirty="0">
              <a:latin typeface="+mn-lt"/>
            </a:endParaRPr>
          </a:p>
        </p:txBody>
      </p:sp>
      <p:sp>
        <p:nvSpPr>
          <p:cNvPr id="4" name="Content Placeholder 2"/>
          <p:cNvSpPr txBox="1">
            <a:spLocks/>
          </p:cNvSpPr>
          <p:nvPr/>
        </p:nvSpPr>
        <p:spPr>
          <a:xfrm>
            <a:off x="533400" y="1518320"/>
            <a:ext cx="11201400" cy="4623943"/>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sz="2200" dirty="0" smtClean="0"/>
              <a:t>Exploit countries with weak export and financial controls</a:t>
            </a:r>
          </a:p>
          <a:p>
            <a:pPr marL="0" indent="0" algn="just">
              <a:buNone/>
            </a:pPr>
            <a:endParaRPr lang="en-US" sz="2200" dirty="0" smtClean="0"/>
          </a:p>
          <a:p>
            <a:pPr algn="just"/>
            <a:r>
              <a:rPr lang="en-US" sz="2200" dirty="0" smtClean="0"/>
              <a:t>The same channels are often used</a:t>
            </a:r>
          </a:p>
          <a:p>
            <a:pPr marL="0" indent="0" algn="just">
              <a:buFont typeface="Arial" pitchFamily="34" charset="0"/>
              <a:buNone/>
            </a:pPr>
            <a:endParaRPr lang="en-US" sz="2200" dirty="0" smtClean="0"/>
          </a:p>
          <a:p>
            <a:pPr algn="just"/>
            <a:r>
              <a:rPr lang="en-US" sz="2200" dirty="0" smtClean="0"/>
              <a:t>Transactions normally take place through formal financial channels </a:t>
            </a:r>
          </a:p>
          <a:p>
            <a:pPr marL="0" indent="0" algn="just">
              <a:buFont typeface="Arial" pitchFamily="34" charset="0"/>
              <a:buNone/>
            </a:pPr>
            <a:endParaRPr lang="en-US" sz="2200" dirty="0" smtClean="0"/>
          </a:p>
          <a:p>
            <a:pPr algn="just"/>
            <a:r>
              <a:rPr lang="en-US" sz="2200" dirty="0" smtClean="0"/>
              <a:t>Mask procurement as legitimate trade and purchase proliferation-sensitive goods in the open market</a:t>
            </a:r>
          </a:p>
          <a:p>
            <a:pPr marL="0" indent="0" algn="just">
              <a:buFont typeface="Arial" pitchFamily="34" charset="0"/>
              <a:buNone/>
            </a:pPr>
            <a:endParaRPr lang="en-US" sz="2200" dirty="0" smtClean="0"/>
          </a:p>
          <a:p>
            <a:pPr algn="just"/>
            <a:r>
              <a:rPr lang="en-US" sz="2200" dirty="0" smtClean="0"/>
              <a:t>Use of complex networks of procurement, agents, intermediaries, front companies, trade brokers (in multiple jurisdictions) to disguise the true end-use/ end-user</a:t>
            </a:r>
          </a:p>
        </p:txBody>
      </p:sp>
    </p:spTree>
    <p:extLst>
      <p:ext uri="{BB962C8B-B14F-4D97-AF65-F5344CB8AC3E}">
        <p14:creationId xmlns:p14="http://schemas.microsoft.com/office/powerpoint/2010/main" val="22765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34</a:t>
            </a:fld>
            <a:endParaRPr lang="en-US"/>
          </a:p>
        </p:txBody>
      </p:sp>
      <p:sp>
        <p:nvSpPr>
          <p:cNvPr id="3" name="Title 1"/>
          <p:cNvSpPr txBox="1">
            <a:spLocks/>
          </p:cNvSpPr>
          <p:nvPr/>
        </p:nvSpPr>
        <p:spPr>
          <a:xfrm>
            <a:off x="838200" y="621411"/>
            <a:ext cx="10515600" cy="930275"/>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latin typeface="+mn-lt"/>
              </a:rPr>
              <a:t>PF Risk Factors</a:t>
            </a:r>
            <a:endParaRPr lang="en-US" sz="3800" dirty="0">
              <a:latin typeface="+mn-lt"/>
            </a:endParaRPr>
          </a:p>
        </p:txBody>
      </p:sp>
      <p:sp>
        <p:nvSpPr>
          <p:cNvPr id="4" name="Content Placeholder 2"/>
          <p:cNvSpPr txBox="1">
            <a:spLocks/>
          </p:cNvSpPr>
          <p:nvPr/>
        </p:nvSpPr>
        <p:spPr>
          <a:xfrm>
            <a:off x="838200" y="1825625"/>
            <a:ext cx="10515600" cy="4351338"/>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latin typeface="+mj-lt"/>
              </a:rPr>
              <a:t>FATF does not require jurisdictions to formally assess risk related to PF, but a risk assessment is a </a:t>
            </a:r>
            <a:r>
              <a:rPr lang="en-US" dirty="0" err="1" smtClean="0">
                <a:latin typeface="+mj-lt"/>
              </a:rPr>
              <a:t>recognised</a:t>
            </a:r>
            <a:r>
              <a:rPr lang="en-US" dirty="0" smtClean="0">
                <a:latin typeface="+mj-lt"/>
              </a:rPr>
              <a:t> precursor for an effective response to PF.</a:t>
            </a:r>
          </a:p>
          <a:p>
            <a:pPr marL="0" indent="0">
              <a:buFont typeface="Arial" pitchFamily="34" charset="0"/>
              <a:buNone/>
            </a:pPr>
            <a:r>
              <a:rPr lang="en-US" dirty="0" smtClean="0">
                <a:latin typeface="+mj-lt"/>
              </a:rPr>
              <a:t> </a:t>
            </a:r>
          </a:p>
          <a:p>
            <a:r>
              <a:rPr lang="en-US" dirty="0" smtClean="0">
                <a:latin typeface="+mj-lt"/>
              </a:rPr>
              <a:t>Types of Risk: </a:t>
            </a:r>
          </a:p>
          <a:p>
            <a:pPr marL="0" indent="0">
              <a:buFont typeface="Arial" pitchFamily="34" charset="0"/>
              <a:buNone/>
            </a:pPr>
            <a:r>
              <a:rPr lang="en-US" dirty="0" smtClean="0">
                <a:latin typeface="+mj-lt"/>
              </a:rPr>
              <a:t>	- Country/ Geographical</a:t>
            </a:r>
          </a:p>
          <a:p>
            <a:pPr marL="0" indent="0">
              <a:buFont typeface="Arial" pitchFamily="34" charset="0"/>
              <a:buNone/>
            </a:pPr>
            <a:r>
              <a:rPr lang="en-US" dirty="0" smtClean="0">
                <a:latin typeface="+mj-lt"/>
              </a:rPr>
              <a:t>	- Customer</a:t>
            </a:r>
          </a:p>
          <a:p>
            <a:pPr marL="0" indent="0">
              <a:buFont typeface="Arial" pitchFamily="34" charset="0"/>
              <a:buNone/>
            </a:pPr>
            <a:r>
              <a:rPr lang="en-US" dirty="0" smtClean="0">
                <a:latin typeface="+mj-lt"/>
              </a:rPr>
              <a:t>	- Product/Service Risk</a:t>
            </a:r>
          </a:p>
          <a:p>
            <a:endParaRPr lang="en-US" dirty="0"/>
          </a:p>
        </p:txBody>
      </p:sp>
    </p:spTree>
    <p:extLst>
      <p:ext uri="{BB962C8B-B14F-4D97-AF65-F5344CB8AC3E}">
        <p14:creationId xmlns:p14="http://schemas.microsoft.com/office/powerpoint/2010/main" val="331661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35</a:t>
            </a:fld>
            <a:endParaRPr lang="en-US"/>
          </a:p>
        </p:txBody>
      </p:sp>
      <p:sp>
        <p:nvSpPr>
          <p:cNvPr id="3" name="Title 1"/>
          <p:cNvSpPr txBox="1">
            <a:spLocks/>
          </p:cNvSpPr>
          <p:nvPr/>
        </p:nvSpPr>
        <p:spPr>
          <a:xfrm>
            <a:off x="838200" y="457200"/>
            <a:ext cx="10515600" cy="1142048"/>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rPr>
              <a:t>Country/Geographical Risks</a:t>
            </a:r>
            <a:endParaRPr lang="en-US" sz="3800" dirty="0">
              <a:solidFill>
                <a:srgbClr val="C00000"/>
              </a:solidFill>
            </a:endParaRPr>
          </a:p>
        </p:txBody>
      </p:sp>
      <p:pic>
        <p:nvPicPr>
          <p:cNvPr id="4" name="Picture 4" descr="https://gwbcenter.imgix.net/Publications/Articles/2016/09/north_korea_pin_point.JPG?fit=crop&amp;crop=&amp;w=1000&amp;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78" y="1451838"/>
            <a:ext cx="5755486"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previews.123rf.com/images/peterhermesfurian/peterhermesfurian1409/peterhermesfurian140900018/31495002-iran-political-map-with-capital-tehran-national-borders-most-important-cities-rivers-and-lakes-eng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51839"/>
            <a:ext cx="5442450" cy="4800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248400" y="1143000"/>
            <a:ext cx="0" cy="5486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96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36</a:t>
            </a:fld>
            <a:endParaRPr lang="en-US"/>
          </a:p>
        </p:txBody>
      </p:sp>
      <p:sp>
        <p:nvSpPr>
          <p:cNvPr id="3" name="Content Placeholder 2"/>
          <p:cNvSpPr txBox="1">
            <a:spLocks/>
          </p:cNvSpPr>
          <p:nvPr/>
        </p:nvSpPr>
        <p:spPr>
          <a:xfrm>
            <a:off x="838200" y="762000"/>
            <a:ext cx="10744200" cy="5715000"/>
          </a:xfrm>
          <a:prstGeom prst="rect">
            <a:avLst/>
          </a:prstGeom>
        </p:spPr>
        <p:txBody>
          <a:bodyPr>
            <a:normAutofit fontScale="6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3100" dirty="0" smtClean="0"/>
          </a:p>
          <a:p>
            <a:r>
              <a:rPr lang="en-US" sz="3100" b="1" dirty="0" smtClean="0"/>
              <a:t>Cayman Islands as an International Financial Centre </a:t>
            </a:r>
          </a:p>
          <a:p>
            <a:endParaRPr lang="en-US" sz="3100" dirty="0"/>
          </a:p>
          <a:p>
            <a:r>
              <a:rPr lang="en-US" sz="3100" dirty="0" smtClean="0"/>
              <a:t>Risks associated with countries subject to sanctions against proliferation e.g. DPRK and Iran</a:t>
            </a:r>
          </a:p>
          <a:p>
            <a:endParaRPr lang="en-US" sz="3100" dirty="0" smtClean="0"/>
          </a:p>
          <a:p>
            <a:r>
              <a:rPr lang="en-US" sz="3100" dirty="0" smtClean="0"/>
              <a:t>Countries of Diversion concern re PF</a:t>
            </a:r>
          </a:p>
          <a:p>
            <a:pPr marL="0" indent="0">
              <a:buNone/>
            </a:pPr>
            <a:r>
              <a:rPr lang="en-US" sz="3100" dirty="0"/>
              <a:t>	</a:t>
            </a:r>
            <a:r>
              <a:rPr lang="en-US" sz="3100" dirty="0" smtClean="0"/>
              <a:t>-for DPRK e.g. specific ports in East China – Dandong; Dalian); </a:t>
            </a:r>
          </a:p>
          <a:p>
            <a:pPr marL="0" indent="0">
              <a:buNone/>
            </a:pPr>
            <a:r>
              <a:rPr lang="en-US" sz="3100" dirty="0"/>
              <a:t>	</a:t>
            </a:r>
            <a:r>
              <a:rPr lang="en-US" sz="3100" dirty="0" smtClean="0"/>
              <a:t>- for Iran </a:t>
            </a:r>
            <a:r>
              <a:rPr lang="en-US" sz="3100" dirty="0" err="1" smtClean="0"/>
              <a:t>eg</a:t>
            </a:r>
            <a:r>
              <a:rPr lang="en-US" sz="3100" dirty="0" smtClean="0"/>
              <a:t>. United Arab </a:t>
            </a:r>
            <a:r>
              <a:rPr lang="en-US" sz="3100" dirty="0" err="1" smtClean="0"/>
              <a:t>Emrates</a:t>
            </a:r>
            <a:r>
              <a:rPr lang="en-US" sz="3100" dirty="0" smtClean="0"/>
              <a:t> (UAE);Turkey</a:t>
            </a:r>
          </a:p>
          <a:p>
            <a:pPr marL="0" indent="0">
              <a:buNone/>
            </a:pPr>
            <a:endParaRPr lang="en-US" sz="3100" dirty="0" smtClean="0"/>
          </a:p>
          <a:p>
            <a:r>
              <a:rPr lang="en-US" sz="3100" dirty="0"/>
              <a:t>Embargoed destination of countries that have strong links to terrorist groups/ activities</a:t>
            </a:r>
          </a:p>
          <a:p>
            <a:pPr marL="0" indent="0">
              <a:buNone/>
            </a:pPr>
            <a:endParaRPr lang="en-US" sz="3100" dirty="0" smtClean="0"/>
          </a:p>
          <a:p>
            <a:pPr marL="0" indent="0">
              <a:buNone/>
            </a:pPr>
            <a:endParaRPr lang="en-US" sz="3100" dirty="0" smtClean="0"/>
          </a:p>
          <a:p>
            <a:r>
              <a:rPr lang="en-US" sz="3100" dirty="0" smtClean="0"/>
              <a:t>Links with Countries </a:t>
            </a:r>
            <a:r>
              <a:rPr lang="en-US" sz="3100" dirty="0"/>
              <a:t>with historical, political and trade </a:t>
            </a:r>
            <a:r>
              <a:rPr lang="en-US" sz="3100" dirty="0" smtClean="0"/>
              <a:t>relationships </a:t>
            </a:r>
            <a:r>
              <a:rPr lang="en-US" sz="3100" dirty="0"/>
              <a:t>with countries of proliferation </a:t>
            </a:r>
            <a:r>
              <a:rPr lang="en-US" sz="3100" dirty="0" smtClean="0"/>
              <a:t>concern</a:t>
            </a:r>
          </a:p>
          <a:p>
            <a:endParaRPr lang="en-US" sz="3100" dirty="0" smtClean="0"/>
          </a:p>
          <a:p>
            <a:r>
              <a:rPr lang="en-US" sz="3100" dirty="0"/>
              <a:t>Countries in which facilitation networks are known to operate/ </a:t>
            </a:r>
            <a:r>
              <a:rPr lang="en-US" sz="3100" dirty="0" smtClean="0"/>
              <a:t>exploit </a:t>
            </a:r>
            <a:r>
              <a:rPr lang="en-US" sz="3100" i="1" dirty="0" smtClean="0"/>
              <a:t>(</a:t>
            </a:r>
            <a:r>
              <a:rPr lang="en-US" sz="3100" i="1" dirty="0" err="1" smtClean="0"/>
              <a:t>n.b.</a:t>
            </a:r>
            <a:r>
              <a:rPr lang="en-US" sz="3100" i="1" dirty="0" smtClean="0"/>
              <a:t> UN Panel of Experts Reports and other Literature)</a:t>
            </a:r>
          </a:p>
          <a:p>
            <a:endParaRPr lang="en-US" sz="3100" i="1" dirty="0" smtClean="0"/>
          </a:p>
          <a:p>
            <a:r>
              <a:rPr lang="en-US" sz="3100" dirty="0"/>
              <a:t>Countries with weak export/financial controls (lack of robust AML/CFT systems/ weak implementation of TFS)</a:t>
            </a:r>
          </a:p>
          <a:p>
            <a:endParaRPr lang="en-US" sz="3100" dirty="0"/>
          </a:p>
          <a:p>
            <a:pPr marL="1737360" lvl="8" indent="0">
              <a:buNone/>
            </a:pPr>
            <a:endParaRPr lang="en-US" sz="2000" dirty="0" smtClean="0"/>
          </a:p>
          <a:p>
            <a:pPr marL="0" indent="0">
              <a:buFont typeface="Arial" pitchFamily="34" charset="0"/>
              <a:buNone/>
            </a:pPr>
            <a:endParaRPr lang="en-US" sz="3100" dirty="0" smtClean="0"/>
          </a:p>
          <a:p>
            <a:pPr marL="0" indent="0">
              <a:buFont typeface="Arial" pitchFamily="34" charset="0"/>
              <a:buNone/>
            </a:pPr>
            <a:endParaRPr lang="en-US" sz="3100" dirty="0" smtClean="0"/>
          </a:p>
          <a:p>
            <a:pPr marL="0" indent="0">
              <a:buFont typeface="Arial" pitchFamily="34" charset="0"/>
              <a:buNone/>
            </a:pPr>
            <a:endParaRPr lang="en-US" sz="3100" dirty="0" smtClean="0"/>
          </a:p>
          <a:p>
            <a:pPr marL="0" indent="0">
              <a:buFont typeface="Arial" pitchFamily="34" charset="0"/>
              <a:buNone/>
            </a:pPr>
            <a:endParaRPr lang="en-US" sz="3100" dirty="0" smtClean="0"/>
          </a:p>
          <a:p>
            <a:endParaRPr lang="en-US" dirty="0"/>
          </a:p>
        </p:txBody>
      </p:sp>
    </p:spTree>
    <p:extLst>
      <p:ext uri="{BB962C8B-B14F-4D97-AF65-F5344CB8AC3E}">
        <p14:creationId xmlns:p14="http://schemas.microsoft.com/office/powerpoint/2010/main" val="113092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37</a:t>
            </a:fld>
            <a:endParaRPr lang="en-US"/>
          </a:p>
        </p:txBody>
      </p:sp>
      <p:sp>
        <p:nvSpPr>
          <p:cNvPr id="3" name="Title 1"/>
          <p:cNvSpPr txBox="1">
            <a:spLocks/>
          </p:cNvSpPr>
          <p:nvPr/>
        </p:nvSpPr>
        <p:spPr>
          <a:xfrm>
            <a:off x="838200" y="457200"/>
            <a:ext cx="10515600" cy="132556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rPr>
              <a:t>Customer Risk</a:t>
            </a:r>
            <a:endParaRPr lang="en-US" sz="3800" dirty="0">
              <a:solidFill>
                <a:srgbClr val="C00000"/>
              </a:solidFill>
            </a:endParaRPr>
          </a:p>
        </p:txBody>
      </p:sp>
      <p:sp>
        <p:nvSpPr>
          <p:cNvPr id="5" name="Content Placeholder 2"/>
          <p:cNvSpPr txBox="1">
            <a:spLocks/>
          </p:cNvSpPr>
          <p:nvPr/>
        </p:nvSpPr>
        <p:spPr>
          <a:xfrm>
            <a:off x="419986" y="1442484"/>
            <a:ext cx="11125200" cy="541020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sz="2100" dirty="0" smtClean="0">
                <a:latin typeface="+mj-lt"/>
              </a:rPr>
              <a:t>Customers seeking anonymity </a:t>
            </a:r>
          </a:p>
          <a:p>
            <a:pPr marL="0" indent="0" algn="just">
              <a:buNone/>
            </a:pPr>
            <a:endParaRPr lang="en-US" sz="2100" dirty="0" smtClean="0">
              <a:latin typeface="+mj-lt"/>
            </a:endParaRPr>
          </a:p>
          <a:p>
            <a:pPr algn="just"/>
            <a:r>
              <a:rPr lang="en-US" sz="2100" dirty="0" smtClean="0">
                <a:latin typeface="+mj-lt"/>
              </a:rPr>
              <a:t>Consider where customer is involved in the supply, purchase or sale of dual-use, proliferation sensitive or military goods.</a:t>
            </a:r>
          </a:p>
          <a:p>
            <a:pPr algn="just"/>
            <a:endParaRPr lang="en-US" sz="2100" dirty="0" smtClean="0">
              <a:latin typeface="+mj-lt"/>
            </a:endParaRPr>
          </a:p>
          <a:p>
            <a:pPr algn="just"/>
            <a:r>
              <a:rPr lang="en-US" sz="2100" dirty="0" smtClean="0">
                <a:latin typeface="+mj-lt"/>
              </a:rPr>
              <a:t>High-Risk customers – Designated Individuals and those acting on their behalf (</a:t>
            </a:r>
            <a:r>
              <a:rPr lang="en-US" sz="2100" dirty="0" err="1" smtClean="0">
                <a:latin typeface="+mj-lt"/>
              </a:rPr>
              <a:t>e.g</a:t>
            </a:r>
            <a:r>
              <a:rPr lang="en-US" sz="2100" dirty="0" smtClean="0">
                <a:latin typeface="+mj-lt"/>
              </a:rPr>
              <a:t> family members and close associates)</a:t>
            </a:r>
          </a:p>
          <a:p>
            <a:pPr algn="just"/>
            <a:endParaRPr lang="en-US" sz="2100" dirty="0" smtClean="0">
              <a:latin typeface="+mj-lt"/>
            </a:endParaRPr>
          </a:p>
          <a:p>
            <a:pPr algn="just"/>
            <a:r>
              <a:rPr lang="en-US" sz="2100" dirty="0" smtClean="0">
                <a:latin typeface="+mj-lt"/>
              </a:rPr>
              <a:t>Individuals that whilst not designated are mentioned in </a:t>
            </a:r>
            <a:r>
              <a:rPr lang="en-US" sz="2100" dirty="0" err="1" smtClean="0">
                <a:latin typeface="+mj-lt"/>
              </a:rPr>
              <a:t>eg</a:t>
            </a:r>
            <a:r>
              <a:rPr lang="en-US" sz="2100" dirty="0" smtClean="0">
                <a:latin typeface="+mj-lt"/>
              </a:rPr>
              <a:t>. Panel of Expert Reports</a:t>
            </a:r>
          </a:p>
          <a:p>
            <a:pPr algn="just"/>
            <a:endParaRPr lang="en-US" sz="2100" dirty="0" smtClean="0">
              <a:latin typeface="+mj-lt"/>
            </a:endParaRPr>
          </a:p>
          <a:p>
            <a:pPr algn="just"/>
            <a:r>
              <a:rPr lang="en-US" sz="2100" dirty="0" smtClean="0">
                <a:latin typeface="+mj-lt"/>
              </a:rPr>
              <a:t>Customer connection to higher risk jurisdiction of proliferation concern – nationals of North Korea and Iran (including Diplomatic Personnel)</a:t>
            </a:r>
          </a:p>
          <a:p>
            <a:pPr marL="0" indent="0" algn="just">
              <a:buNone/>
            </a:pPr>
            <a:endParaRPr lang="en-US" sz="2100" dirty="0" smtClean="0">
              <a:latin typeface="+mj-lt"/>
            </a:endParaRPr>
          </a:p>
          <a:p>
            <a:pPr algn="just"/>
            <a:r>
              <a:rPr lang="en-US" sz="2100" dirty="0" smtClean="0">
                <a:latin typeface="+mj-lt"/>
              </a:rPr>
              <a:t>Individuals engaged in Shipping and Insurance</a:t>
            </a:r>
            <a:endParaRPr lang="en-US" sz="2100" dirty="0">
              <a:latin typeface="+mj-lt"/>
            </a:endParaRPr>
          </a:p>
        </p:txBody>
      </p:sp>
    </p:spTree>
    <p:extLst>
      <p:ext uri="{BB962C8B-B14F-4D97-AF65-F5344CB8AC3E}">
        <p14:creationId xmlns:p14="http://schemas.microsoft.com/office/powerpoint/2010/main" val="268243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38</a:t>
            </a:fld>
            <a:endParaRPr lang="en-US"/>
          </a:p>
        </p:txBody>
      </p:sp>
      <p:sp>
        <p:nvSpPr>
          <p:cNvPr id="3"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t>Product/ Services Risks</a:t>
            </a:r>
            <a:endParaRPr lang="en-US" sz="3800" dirty="0"/>
          </a:p>
        </p:txBody>
      </p:sp>
      <p:sp>
        <p:nvSpPr>
          <p:cNvPr id="4" name="Content Placeholder 2"/>
          <p:cNvSpPr txBox="1">
            <a:spLocks/>
          </p:cNvSpPr>
          <p:nvPr/>
        </p:nvSpPr>
        <p:spPr>
          <a:xfrm>
            <a:off x="381000" y="1066800"/>
            <a:ext cx="11353800" cy="541020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sz="1700" dirty="0"/>
              <a:t>Legal persons and </a:t>
            </a:r>
            <a:r>
              <a:rPr lang="en-US" sz="1700" dirty="0" smtClean="0"/>
              <a:t>arrangements</a:t>
            </a:r>
          </a:p>
          <a:p>
            <a:pPr algn="just"/>
            <a:endParaRPr lang="en-US" sz="1700" dirty="0" smtClean="0"/>
          </a:p>
          <a:p>
            <a:pPr algn="just"/>
            <a:r>
              <a:rPr lang="en-US" sz="1700" dirty="0" smtClean="0"/>
              <a:t>Complex structures/Obscuring Beneficial Ownership</a:t>
            </a:r>
          </a:p>
          <a:p>
            <a:pPr algn="just"/>
            <a:endParaRPr lang="en-US" sz="1700" dirty="0" smtClean="0"/>
          </a:p>
          <a:p>
            <a:pPr algn="just"/>
            <a:r>
              <a:rPr lang="en-US" sz="1700" dirty="0" smtClean="0"/>
              <a:t>Client accounts</a:t>
            </a:r>
          </a:p>
          <a:p>
            <a:pPr algn="just"/>
            <a:endParaRPr lang="en-US" sz="1700" dirty="0" smtClean="0"/>
          </a:p>
          <a:p>
            <a:pPr algn="just"/>
            <a:r>
              <a:rPr lang="en-US" sz="1700" dirty="0"/>
              <a:t>Inconsistencies in information contained in trade documents and financial flows, </a:t>
            </a:r>
            <a:r>
              <a:rPr lang="en-US" sz="1700" dirty="0" err="1"/>
              <a:t>eg</a:t>
            </a:r>
            <a:r>
              <a:rPr lang="en-US" sz="1700" dirty="0"/>
              <a:t>. names, addresses, final destination, over and under-invoicing</a:t>
            </a:r>
          </a:p>
          <a:p>
            <a:pPr algn="just"/>
            <a:endParaRPr lang="en-US" sz="1700" dirty="0" smtClean="0">
              <a:latin typeface="+mj-lt"/>
            </a:endParaRPr>
          </a:p>
          <a:p>
            <a:pPr algn="just"/>
            <a:r>
              <a:rPr lang="en-US" sz="1700" dirty="0" smtClean="0">
                <a:latin typeface="+mj-lt"/>
              </a:rPr>
              <a:t>Transactions involve shipment of goods inconsistent with normal geographical trade patterns, </a:t>
            </a:r>
            <a:r>
              <a:rPr lang="en-US" sz="1700" dirty="0" err="1" smtClean="0">
                <a:latin typeface="+mj-lt"/>
              </a:rPr>
              <a:t>eg</a:t>
            </a:r>
            <a:r>
              <a:rPr lang="en-US" sz="1700" dirty="0" smtClean="0">
                <a:latin typeface="+mj-lt"/>
              </a:rPr>
              <a:t>. where a country involved does not normally export or import the type of goods involved</a:t>
            </a:r>
          </a:p>
          <a:p>
            <a:pPr marL="0" indent="0" algn="just">
              <a:buFont typeface="Arial" pitchFamily="34" charset="0"/>
              <a:buNone/>
            </a:pPr>
            <a:endParaRPr lang="en-US" sz="1700" dirty="0" smtClean="0">
              <a:latin typeface="+mj-lt"/>
            </a:endParaRPr>
          </a:p>
          <a:p>
            <a:pPr algn="just"/>
            <a:r>
              <a:rPr lang="en-US" sz="1700" dirty="0" smtClean="0">
                <a:latin typeface="+mj-lt"/>
              </a:rPr>
              <a:t>The order for goods is placed by firms or individuals from countries other than the country of the stated end user.</a:t>
            </a:r>
          </a:p>
          <a:p>
            <a:pPr marL="0" indent="0" algn="just">
              <a:buNone/>
            </a:pPr>
            <a:endParaRPr lang="en-US" sz="1700" dirty="0" smtClean="0"/>
          </a:p>
          <a:p>
            <a:pPr algn="just"/>
            <a:r>
              <a:rPr lang="en-US" sz="1700" dirty="0" smtClean="0"/>
              <a:t>Dual-use </a:t>
            </a:r>
            <a:r>
              <a:rPr lang="en-US" sz="1700" dirty="0"/>
              <a:t>goods/ Military </a:t>
            </a:r>
            <a:r>
              <a:rPr lang="en-US" sz="1700" dirty="0" smtClean="0"/>
              <a:t>goods</a:t>
            </a:r>
          </a:p>
          <a:p>
            <a:pPr marL="0" indent="0" algn="just">
              <a:buNone/>
            </a:pPr>
            <a:endParaRPr lang="en-US" sz="1700" dirty="0"/>
          </a:p>
          <a:p>
            <a:pPr algn="just"/>
            <a:r>
              <a:rPr lang="en-US" sz="1700" dirty="0" smtClean="0"/>
              <a:t>Luxury </a:t>
            </a:r>
            <a:r>
              <a:rPr lang="en-US" sz="1700" dirty="0"/>
              <a:t>items</a:t>
            </a:r>
          </a:p>
          <a:p>
            <a:pPr marL="0" indent="0" algn="just">
              <a:buFont typeface="Arial" pitchFamily="34" charset="0"/>
              <a:buNone/>
            </a:pPr>
            <a:endParaRPr lang="en-US" sz="1700" dirty="0" smtClean="0">
              <a:latin typeface="+mj-lt"/>
            </a:endParaRPr>
          </a:p>
        </p:txBody>
      </p:sp>
    </p:spTree>
    <p:extLst>
      <p:ext uri="{BB962C8B-B14F-4D97-AF65-F5344CB8AC3E}">
        <p14:creationId xmlns:p14="http://schemas.microsoft.com/office/powerpoint/2010/main" val="367171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DPRK Typology – </a:t>
            </a:r>
            <a:r>
              <a:rPr lang="en-US" sz="3200" dirty="0" err="1" smtClean="0"/>
              <a:t>Weihai</a:t>
            </a:r>
            <a:r>
              <a:rPr lang="en-US" sz="3200" dirty="0" smtClean="0"/>
              <a:t> World Shipping Freight</a:t>
            </a:r>
            <a:endParaRPr lang="en-US" sz="32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smtClean="0"/>
              <a:t>Weihei</a:t>
            </a:r>
            <a:r>
              <a:rPr lang="en-US" dirty="0" smtClean="0"/>
              <a:t> is a company subject to TFS</a:t>
            </a:r>
          </a:p>
          <a:p>
            <a:pPr marL="0" indent="0">
              <a:buNone/>
            </a:pPr>
            <a:endParaRPr lang="en-US" dirty="0" smtClean="0"/>
          </a:p>
          <a:p>
            <a:pPr marL="0" indent="0">
              <a:buNone/>
            </a:pPr>
            <a:r>
              <a:rPr lang="en-US" dirty="0"/>
              <a:t>4 ships owned by 3 UK Front Companies</a:t>
            </a:r>
          </a:p>
          <a:p>
            <a:pPr marL="0" indent="0">
              <a:buNone/>
            </a:pPr>
            <a:endParaRPr lang="en-US" dirty="0"/>
          </a:p>
          <a:p>
            <a:pPr marL="0" indent="0">
              <a:buNone/>
            </a:pPr>
            <a:r>
              <a:rPr lang="en-US" dirty="0" err="1" smtClean="0"/>
              <a:t>Weihei</a:t>
            </a:r>
            <a:r>
              <a:rPr lang="en-US" dirty="0" smtClean="0"/>
              <a:t> and sister company registered managers of the ships</a:t>
            </a:r>
          </a:p>
          <a:p>
            <a:pPr marL="0" indent="0">
              <a:buNone/>
            </a:pPr>
            <a:endParaRPr lang="en-US" dirty="0" smtClean="0"/>
          </a:p>
          <a:p>
            <a:pPr marL="0" indent="0">
              <a:buNone/>
            </a:pPr>
            <a:r>
              <a:rPr lang="en-US" dirty="0" smtClean="0"/>
              <a:t>Ships conducting illegal coal exporting from DPRK</a:t>
            </a:r>
          </a:p>
          <a:p>
            <a:pPr marL="274320" lvl="1" indent="0">
              <a:buNone/>
            </a:pPr>
            <a:r>
              <a:rPr lang="en-US" dirty="0" smtClean="0"/>
              <a:t>Coal industry critical revenue source for DPRK nuclear </a:t>
            </a:r>
            <a:r>
              <a:rPr lang="en-US" dirty="0" err="1" smtClean="0"/>
              <a:t>programme</a:t>
            </a:r>
            <a:endParaRPr lang="en-US" dirty="0" smtClean="0"/>
          </a:p>
          <a:p>
            <a:pPr marL="0" indent="0">
              <a:buNone/>
            </a:pPr>
            <a:endParaRPr lang="en-US" dirty="0" smtClean="0"/>
          </a:p>
          <a:p>
            <a:pPr marL="0" indent="0">
              <a:buNone/>
            </a:pPr>
            <a:r>
              <a:rPr lang="en-US" dirty="0"/>
              <a:t>Address, phone number of UK Companies same as </a:t>
            </a:r>
            <a:r>
              <a:rPr lang="en-US" dirty="0" err="1"/>
              <a:t>Weihai</a:t>
            </a:r>
            <a:endParaRPr lang="en-US" dirty="0"/>
          </a:p>
          <a:p>
            <a:pPr marL="0" indent="0">
              <a:buNone/>
            </a:pPr>
            <a:endParaRPr lang="en-US" dirty="0"/>
          </a:p>
          <a:p>
            <a:pPr marL="0" indent="0">
              <a:buNone/>
            </a:pPr>
            <a:r>
              <a:rPr lang="en-US" dirty="0"/>
              <a:t>Companies had no websites, UK employees, UK phone numbers</a:t>
            </a:r>
          </a:p>
          <a:p>
            <a:pPr marL="0" indent="0">
              <a:buNone/>
            </a:pPr>
            <a:endParaRPr lang="en-US" dirty="0"/>
          </a:p>
          <a:p>
            <a:pPr marL="0" indent="0">
              <a:buNone/>
            </a:pPr>
            <a:r>
              <a:rPr lang="en-US" dirty="0"/>
              <a:t>Minority s/h of </a:t>
            </a:r>
            <a:r>
              <a:rPr lang="en-US" dirty="0" err="1"/>
              <a:t>Weihei</a:t>
            </a:r>
            <a:r>
              <a:rPr lang="en-US" dirty="0"/>
              <a:t> director of 1 company</a:t>
            </a:r>
          </a:p>
          <a:p>
            <a:pPr marL="0" indent="0">
              <a:buNone/>
            </a:pPr>
            <a:endParaRPr lang="en-US" dirty="0"/>
          </a:p>
          <a:p>
            <a:pPr marL="0" indent="0">
              <a:buNone/>
            </a:pPr>
            <a:r>
              <a:rPr lang="en-US" dirty="0"/>
              <a:t>1 majority shareholder of UK company Myanmar national who provided address of backpacker hostel as his residential address</a:t>
            </a:r>
          </a:p>
          <a:p>
            <a:pPr marL="0" indent="0">
              <a:buNone/>
            </a:pPr>
            <a:endParaRPr lang="en-US" dirty="0" smtClean="0"/>
          </a:p>
        </p:txBody>
      </p:sp>
      <p:sp>
        <p:nvSpPr>
          <p:cNvPr id="4" name="Slide Number Placeholder 3"/>
          <p:cNvSpPr>
            <a:spLocks noGrp="1"/>
          </p:cNvSpPr>
          <p:nvPr>
            <p:ph type="sldNum" sz="quarter" idx="12"/>
          </p:nvPr>
        </p:nvSpPr>
        <p:spPr/>
        <p:txBody>
          <a:bodyPr/>
          <a:lstStyle/>
          <a:p>
            <a:fld id="{0F8AF84D-B506-48DA-B211-6005142C208A}" type="slidenum">
              <a:rPr lang="en-US" smtClean="0"/>
              <a:t>39</a:t>
            </a:fld>
            <a:endParaRPr lang="en-US"/>
          </a:p>
        </p:txBody>
      </p:sp>
    </p:spTree>
    <p:extLst>
      <p:ext uri="{BB962C8B-B14F-4D97-AF65-F5344CB8AC3E}">
        <p14:creationId xmlns:p14="http://schemas.microsoft.com/office/powerpoint/2010/main" val="33670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4</a:t>
            </a:fld>
            <a:endParaRPr lang="en-US"/>
          </a:p>
        </p:txBody>
      </p:sp>
      <p:sp>
        <p:nvSpPr>
          <p:cNvPr id="3" name="Title 1"/>
          <p:cNvSpPr txBox="1">
            <a:spLocks/>
          </p:cNvSpPr>
          <p:nvPr/>
        </p:nvSpPr>
        <p:spPr>
          <a:xfrm>
            <a:off x="826312" y="457200"/>
            <a:ext cx="10515600" cy="957047"/>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Arial" panose="020B0604020202020204" pitchFamily="34" charset="0"/>
                <a:cs typeface="Arial" panose="020B0604020202020204" pitchFamily="34" charset="0"/>
              </a:rPr>
              <a:t>Financial Action </a:t>
            </a:r>
            <a:r>
              <a:rPr lang="en-US" sz="3800" dirty="0">
                <a:solidFill>
                  <a:srgbClr val="C00000"/>
                </a:solidFill>
                <a:latin typeface="Arial" panose="020B0604020202020204" pitchFamily="34" charset="0"/>
                <a:cs typeface="Arial" panose="020B0604020202020204" pitchFamily="34" charset="0"/>
              </a:rPr>
              <a:t>T</a:t>
            </a:r>
            <a:r>
              <a:rPr lang="en-US" sz="3800" dirty="0" smtClean="0">
                <a:solidFill>
                  <a:srgbClr val="C00000"/>
                </a:solidFill>
                <a:latin typeface="Arial" panose="020B0604020202020204" pitchFamily="34" charset="0"/>
                <a:cs typeface="Arial" panose="020B0604020202020204" pitchFamily="34" charset="0"/>
              </a:rPr>
              <a:t>ask </a:t>
            </a:r>
            <a:r>
              <a:rPr lang="en-US" sz="3800" dirty="0">
                <a:solidFill>
                  <a:srgbClr val="C00000"/>
                </a:solidFill>
                <a:latin typeface="Arial" panose="020B0604020202020204" pitchFamily="34" charset="0"/>
                <a:cs typeface="Arial" panose="020B0604020202020204" pitchFamily="34" charset="0"/>
              </a:rPr>
              <a:t>F</a:t>
            </a:r>
            <a:r>
              <a:rPr lang="en-US" sz="3800" dirty="0" smtClean="0">
                <a:solidFill>
                  <a:srgbClr val="C00000"/>
                </a:solidFill>
                <a:latin typeface="Arial" panose="020B0604020202020204" pitchFamily="34" charset="0"/>
                <a:cs typeface="Arial" panose="020B0604020202020204" pitchFamily="34" charset="0"/>
              </a:rPr>
              <a:t>orce (FATF)</a:t>
            </a:r>
            <a:endParaRPr lang="en-US" sz="3800" dirty="0">
              <a:solidFill>
                <a:srgbClr val="C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850557" y="1356360"/>
            <a:ext cx="10515600" cy="505679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endParaRPr lang="en-US" dirty="0" smtClean="0">
              <a:latin typeface="Bodoni MT" panose="02070603080606020203" pitchFamily="18" charset="0"/>
            </a:endParaRPr>
          </a:p>
          <a:p>
            <a:pPr algn="just"/>
            <a:r>
              <a:rPr lang="en-US" sz="2500" dirty="0" smtClean="0"/>
              <a:t>Intergovernmental ‘taskforce’ established in 1989 </a:t>
            </a:r>
          </a:p>
          <a:p>
            <a:pPr marL="0" indent="0" algn="just">
              <a:buFont typeface="Arial" pitchFamily="34" charset="0"/>
              <a:buNone/>
            </a:pPr>
            <a:endParaRPr lang="en-US" sz="2500" dirty="0" smtClean="0"/>
          </a:p>
          <a:p>
            <a:pPr algn="just"/>
            <a:r>
              <a:rPr lang="en-US" sz="2500" dirty="0" smtClean="0"/>
              <a:t>Initially established to develop measures to combat money laundering (ML)</a:t>
            </a:r>
          </a:p>
          <a:p>
            <a:pPr marL="0" indent="0" algn="just">
              <a:buFont typeface="Arial" pitchFamily="34" charset="0"/>
              <a:buNone/>
            </a:pPr>
            <a:endParaRPr lang="en-US" sz="2500" dirty="0" smtClean="0"/>
          </a:p>
          <a:p>
            <a:pPr algn="just"/>
            <a:r>
              <a:rPr lang="en-US" sz="2500" dirty="0" smtClean="0"/>
              <a:t>2001 – mandate expanded to incorporate efforts to combat terrorist financing (TF)</a:t>
            </a:r>
            <a:endParaRPr lang="en-US" sz="2500" b="1" dirty="0" smtClean="0"/>
          </a:p>
          <a:p>
            <a:pPr marL="0" indent="0" algn="just">
              <a:buFont typeface="Arial" pitchFamily="34" charset="0"/>
              <a:buNone/>
            </a:pPr>
            <a:endParaRPr lang="en-US" sz="2500" b="1" dirty="0" smtClean="0"/>
          </a:p>
          <a:p>
            <a:pPr algn="just"/>
            <a:r>
              <a:rPr lang="en-US" sz="2500" b="1" dirty="0" smtClean="0"/>
              <a:t>2012 – added efforts to counter the financing of proliferation of weapons of mass destruction (PF)</a:t>
            </a:r>
          </a:p>
          <a:p>
            <a:pPr algn="just"/>
            <a:endParaRPr lang="en-US" dirty="0" smtClean="0"/>
          </a:p>
          <a:p>
            <a:pPr algn="just"/>
            <a:endParaRPr lang="en-US" dirty="0" smtClean="0">
              <a:latin typeface="Bodoni MT" panose="02070603080606020203" pitchFamily="18" charset="0"/>
            </a:endParaRPr>
          </a:p>
        </p:txBody>
      </p:sp>
    </p:spTree>
    <p:extLst>
      <p:ext uri="{BB962C8B-B14F-4D97-AF65-F5344CB8AC3E}">
        <p14:creationId xmlns:p14="http://schemas.microsoft.com/office/powerpoint/2010/main" val="33079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DPRK Typology – </a:t>
            </a:r>
            <a:r>
              <a:rPr lang="en-US" sz="3200" dirty="0" err="1" smtClean="0"/>
              <a:t>Weihai</a:t>
            </a:r>
            <a:r>
              <a:rPr lang="en-US" sz="3200" dirty="0" smtClean="0"/>
              <a:t> World Shipping Freight</a:t>
            </a:r>
            <a:endParaRPr lang="en-US" sz="3200" dirty="0"/>
          </a:p>
        </p:txBody>
      </p:sp>
      <p:sp>
        <p:nvSpPr>
          <p:cNvPr id="4" name="Slide Number Placeholder 3"/>
          <p:cNvSpPr>
            <a:spLocks noGrp="1"/>
          </p:cNvSpPr>
          <p:nvPr>
            <p:ph type="sldNum" sz="quarter" idx="12"/>
          </p:nvPr>
        </p:nvSpPr>
        <p:spPr/>
        <p:txBody>
          <a:bodyPr/>
          <a:lstStyle/>
          <a:p>
            <a:fld id="{0F8AF84D-B506-48DA-B211-6005142C208A}" type="slidenum">
              <a:rPr lang="en-US" smtClean="0"/>
              <a:t>40</a:t>
            </a:fld>
            <a:endParaRPr lang="en-US"/>
          </a:p>
        </p:txBody>
      </p:sp>
      <p:pic>
        <p:nvPicPr>
          <p:cNvPr id="2050" name="Picture 2" descr="C:\Program Files (x86)\Microsoft Office\MEDIA\CAGCAT10\j0205462.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3554" y="1299890"/>
            <a:ext cx="1435817" cy="1428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9254" y="2350883"/>
            <a:ext cx="1600200" cy="381000"/>
          </a:xfrm>
          <a:prstGeom prst="rect">
            <a:avLst/>
          </a:prstGeom>
          <a:noFill/>
        </p:spPr>
        <p:txBody>
          <a:bodyPr wrap="square" rtlCol="0">
            <a:spAutoFit/>
          </a:bodyPr>
          <a:lstStyle/>
          <a:p>
            <a:pPr algn="ctr"/>
            <a:r>
              <a:rPr lang="en-US" b="1" dirty="0" err="1" smtClean="0"/>
              <a:t>Weihei</a:t>
            </a:r>
            <a:r>
              <a:rPr lang="en-US" b="1" dirty="0" smtClean="0"/>
              <a:t> </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237" y="4861847"/>
            <a:ext cx="1449875" cy="8119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750" y="4019550"/>
            <a:ext cx="1428750" cy="8001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5725751"/>
            <a:ext cx="1428750" cy="8001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523" y="3201342"/>
            <a:ext cx="1428750" cy="800100"/>
          </a:xfrm>
          <a:prstGeom prst="rect">
            <a:avLst/>
          </a:prstGeom>
        </p:spPr>
      </p:pic>
      <p:sp>
        <p:nvSpPr>
          <p:cNvPr id="7" name="Rectangle 6"/>
          <p:cNvSpPr/>
          <p:nvPr/>
        </p:nvSpPr>
        <p:spPr>
          <a:xfrm>
            <a:off x="3353554" y="3582342"/>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UK Company 1</a:t>
            </a:r>
            <a:endParaRPr lang="en-US" dirty="0"/>
          </a:p>
        </p:txBody>
      </p:sp>
      <p:sp>
        <p:nvSpPr>
          <p:cNvPr id="14" name="Rectangle 13"/>
          <p:cNvSpPr/>
          <p:nvPr/>
        </p:nvSpPr>
        <p:spPr>
          <a:xfrm>
            <a:off x="3353554" y="44958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UK Company 2</a:t>
            </a:r>
            <a:endParaRPr lang="en-US" dirty="0"/>
          </a:p>
        </p:txBody>
      </p:sp>
      <p:sp>
        <p:nvSpPr>
          <p:cNvPr id="15" name="Rectangle 14"/>
          <p:cNvSpPr/>
          <p:nvPr/>
        </p:nvSpPr>
        <p:spPr>
          <a:xfrm>
            <a:off x="3353554" y="542925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UK Company 3</a:t>
            </a:r>
            <a:endParaRPr lang="en-US" dirty="0"/>
          </a:p>
        </p:txBody>
      </p:sp>
      <p:sp>
        <p:nvSpPr>
          <p:cNvPr id="21" name="Left Bracket 20"/>
          <p:cNvSpPr/>
          <p:nvPr/>
        </p:nvSpPr>
        <p:spPr>
          <a:xfrm>
            <a:off x="5029200" y="2971800"/>
            <a:ext cx="1524000" cy="3733800"/>
          </a:xfrm>
          <a:prstGeom prst="leftBracket">
            <a:avLst/>
          </a:prstGeom>
          <a:ln w="1905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3790950"/>
            <a:ext cx="3673929" cy="2057400"/>
          </a:xfrm>
          <a:prstGeom prst="rect">
            <a:avLst/>
          </a:prstGeom>
        </p:spPr>
      </p:pic>
      <p:cxnSp>
        <p:nvCxnSpPr>
          <p:cNvPr id="25" name="Curved Connector 24"/>
          <p:cNvCxnSpPr/>
          <p:nvPr/>
        </p:nvCxnSpPr>
        <p:spPr>
          <a:xfrm>
            <a:off x="4725154" y="2286000"/>
            <a:ext cx="989846" cy="685800"/>
          </a:xfrm>
          <a:prstGeom prst="curvedConnector3">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55" name="Left Bracket 2054"/>
          <p:cNvSpPr/>
          <p:nvPr/>
        </p:nvSpPr>
        <p:spPr>
          <a:xfrm>
            <a:off x="3124200" y="3429000"/>
            <a:ext cx="533400" cy="3096851"/>
          </a:xfrm>
          <a:prstGeom prst="leftBracket">
            <a:avLst/>
          </a:prstGeom>
          <a:ln w="158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57" name="Elbow Connector 2056"/>
          <p:cNvCxnSpPr>
            <a:stCxn id="2055" idx="1"/>
          </p:cNvCxnSpPr>
          <p:nvPr/>
        </p:nvCxnSpPr>
        <p:spPr>
          <a:xfrm rot="10800000" flipH="1">
            <a:off x="3124200" y="2350884"/>
            <a:ext cx="266700" cy="2626543"/>
          </a:xfrm>
          <a:prstGeom prst="bentConnector4">
            <a:avLst>
              <a:gd name="adj1" fmla="val -85714"/>
              <a:gd name="adj2" fmla="val 79476"/>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2058" name="TextBox 2057"/>
          <p:cNvSpPr txBox="1"/>
          <p:nvPr/>
        </p:nvSpPr>
        <p:spPr>
          <a:xfrm>
            <a:off x="2514600" y="3201342"/>
            <a:ext cx="2438400" cy="307777"/>
          </a:xfrm>
          <a:prstGeom prst="rect">
            <a:avLst/>
          </a:prstGeom>
          <a:noFill/>
        </p:spPr>
        <p:txBody>
          <a:bodyPr wrap="square" rtlCol="0">
            <a:spAutoFit/>
          </a:bodyPr>
          <a:lstStyle/>
          <a:p>
            <a:r>
              <a:rPr lang="en-US" sz="1400" dirty="0" smtClean="0"/>
              <a:t>Same address and Phone #</a:t>
            </a:r>
            <a:endParaRPr lang="en-US" sz="1400" dirty="0"/>
          </a:p>
        </p:txBody>
      </p:sp>
      <p:sp>
        <p:nvSpPr>
          <p:cNvPr id="2059" name="TextBox 2058"/>
          <p:cNvSpPr txBox="1"/>
          <p:nvPr/>
        </p:nvSpPr>
        <p:spPr>
          <a:xfrm>
            <a:off x="5392093" y="2547217"/>
            <a:ext cx="2171323" cy="369332"/>
          </a:xfrm>
          <a:prstGeom prst="rect">
            <a:avLst/>
          </a:prstGeom>
          <a:noFill/>
        </p:spPr>
        <p:txBody>
          <a:bodyPr wrap="square" rtlCol="0">
            <a:spAutoFit/>
          </a:bodyPr>
          <a:lstStyle/>
          <a:p>
            <a:r>
              <a:rPr lang="en-US" dirty="0" smtClean="0"/>
              <a:t>Ship Manager</a:t>
            </a:r>
            <a:endParaRPr lang="en-US" dirty="0"/>
          </a:p>
        </p:txBody>
      </p:sp>
      <p:cxnSp>
        <p:nvCxnSpPr>
          <p:cNvPr id="2061" name="Curved Connector 2060"/>
          <p:cNvCxnSpPr/>
          <p:nvPr/>
        </p:nvCxnSpPr>
        <p:spPr>
          <a:xfrm>
            <a:off x="6781800" y="3790950"/>
            <a:ext cx="1752600" cy="139065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063" name="Curved Connector 2062"/>
          <p:cNvCxnSpPr/>
          <p:nvPr/>
        </p:nvCxnSpPr>
        <p:spPr>
          <a:xfrm flipV="1">
            <a:off x="6686550" y="5011738"/>
            <a:ext cx="1847850" cy="125571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6686550" y="5181600"/>
            <a:ext cx="1695450" cy="51972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a:off x="6657975" y="4755665"/>
            <a:ext cx="1876425" cy="51214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2071" name="Picture 20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88" y="1295398"/>
            <a:ext cx="1194224" cy="671002"/>
          </a:xfrm>
          <a:prstGeom prst="rect">
            <a:avLst/>
          </a:prstGeom>
        </p:spPr>
      </p:pic>
      <p:cxnSp>
        <p:nvCxnSpPr>
          <p:cNvPr id="2073" name="Straight Arrow Connector 2072"/>
          <p:cNvCxnSpPr/>
          <p:nvPr/>
        </p:nvCxnSpPr>
        <p:spPr>
          <a:xfrm>
            <a:off x="2286000" y="1630899"/>
            <a:ext cx="1295400" cy="1217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endCxn id="14" idx="1"/>
          </p:cNvCxnSpPr>
          <p:nvPr/>
        </p:nvCxnSpPr>
        <p:spPr>
          <a:xfrm rot="16200000" flipH="1">
            <a:off x="1307428" y="2868773"/>
            <a:ext cx="2948499" cy="1143754"/>
          </a:xfrm>
          <a:prstGeom prst="curvedConnector2">
            <a:avLst/>
          </a:prstGeom>
          <a:ln cmpd="dbl">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63912" y="4266653"/>
            <a:ext cx="1143000" cy="307777"/>
          </a:xfrm>
          <a:prstGeom prst="rect">
            <a:avLst/>
          </a:prstGeom>
          <a:noFill/>
        </p:spPr>
        <p:txBody>
          <a:bodyPr wrap="square" rtlCol="0">
            <a:spAutoFit/>
          </a:bodyPr>
          <a:lstStyle/>
          <a:p>
            <a:r>
              <a:rPr lang="en-US" sz="1400" dirty="0" smtClean="0"/>
              <a:t>Directorship</a:t>
            </a:r>
            <a:endParaRPr lang="en-US" sz="1400" dirty="0"/>
          </a:p>
        </p:txBody>
      </p:sp>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044" y="5338276"/>
            <a:ext cx="1194224" cy="671002"/>
          </a:xfrm>
          <a:prstGeom prst="rect">
            <a:avLst/>
          </a:prstGeom>
        </p:spPr>
      </p:pic>
      <p:cxnSp>
        <p:nvCxnSpPr>
          <p:cNvPr id="71" name="Straight Arrow Connector 70"/>
          <p:cNvCxnSpPr/>
          <p:nvPr/>
        </p:nvCxnSpPr>
        <p:spPr>
          <a:xfrm>
            <a:off x="1852156" y="5848350"/>
            <a:ext cx="1405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211" y="4838700"/>
            <a:ext cx="919162" cy="919162"/>
          </a:xfrm>
          <a:prstGeom prst="rect">
            <a:avLst/>
          </a:prstGeom>
        </p:spPr>
      </p:pic>
      <p:sp>
        <p:nvSpPr>
          <p:cNvPr id="39" name="TextBox 38"/>
          <p:cNvSpPr txBox="1"/>
          <p:nvPr/>
        </p:nvSpPr>
        <p:spPr>
          <a:xfrm>
            <a:off x="152400" y="5673777"/>
            <a:ext cx="1579973" cy="523220"/>
          </a:xfrm>
          <a:prstGeom prst="rect">
            <a:avLst/>
          </a:prstGeom>
          <a:noFill/>
        </p:spPr>
        <p:txBody>
          <a:bodyPr wrap="square" rtlCol="0">
            <a:spAutoFit/>
          </a:bodyPr>
          <a:lstStyle/>
          <a:p>
            <a:r>
              <a:rPr lang="en-US" sz="1400" dirty="0" smtClean="0"/>
              <a:t>Backpacker hostel Myanmar</a:t>
            </a:r>
            <a:endParaRPr lang="en-US" sz="1400" dirty="0"/>
          </a:p>
        </p:txBody>
      </p:sp>
    </p:spTree>
    <p:extLst>
      <p:ext uri="{BB962C8B-B14F-4D97-AF65-F5344CB8AC3E}">
        <p14:creationId xmlns:p14="http://schemas.microsoft.com/office/powerpoint/2010/main" val="60384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DPRK Typology – </a:t>
            </a:r>
            <a:r>
              <a:rPr lang="en-US" sz="3200" dirty="0" err="1" smtClean="0"/>
              <a:t>Weihai</a:t>
            </a:r>
            <a:r>
              <a:rPr lang="en-US" sz="3200" dirty="0" smtClean="0"/>
              <a:t> World Shipping Freight</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a:t>UK companies face less skepticism and scrutiny</a:t>
            </a:r>
          </a:p>
          <a:p>
            <a:pPr marL="274320" lvl="1" indent="0">
              <a:buNone/>
            </a:pPr>
            <a:r>
              <a:rPr lang="en-US" dirty="0"/>
              <a:t>“veneer of respectability” </a:t>
            </a:r>
          </a:p>
          <a:p>
            <a:pPr marL="0" indent="0">
              <a:buNone/>
            </a:pPr>
            <a:endParaRPr lang="en-US" dirty="0"/>
          </a:p>
          <a:p>
            <a:pPr marL="0" indent="0">
              <a:buNone/>
            </a:pPr>
            <a:r>
              <a:rPr lang="en-US" dirty="0"/>
              <a:t>Easier for UK Companies to open bank accounts around the world</a:t>
            </a:r>
          </a:p>
          <a:p>
            <a:pPr marL="0" indent="0">
              <a:buNone/>
            </a:pPr>
            <a:endParaRPr lang="en-US" dirty="0"/>
          </a:p>
          <a:p>
            <a:pPr marL="0" indent="0">
              <a:buNone/>
            </a:pPr>
            <a:r>
              <a:rPr lang="en-US" dirty="0"/>
              <a:t>Easy to register UK Company – never have to set foot in UK</a:t>
            </a:r>
          </a:p>
          <a:p>
            <a:pPr marL="0" indent="0">
              <a:buNone/>
            </a:pP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41</a:t>
            </a:fld>
            <a:endParaRPr lang="en-US"/>
          </a:p>
        </p:txBody>
      </p:sp>
    </p:spTree>
    <p:extLst>
      <p:ext uri="{BB962C8B-B14F-4D97-AF65-F5344CB8AC3E}">
        <p14:creationId xmlns:p14="http://schemas.microsoft.com/office/powerpoint/2010/main" val="283119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DPRK Typology 2 – Beyond the TFS list</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Persons A and B studying in Canada</a:t>
            </a:r>
          </a:p>
          <a:p>
            <a:pPr marL="0" indent="0">
              <a:buNone/>
            </a:pPr>
            <a:endParaRPr lang="en-US" dirty="0"/>
          </a:p>
          <a:p>
            <a:pPr marL="0" indent="0">
              <a:buNone/>
            </a:pPr>
            <a:r>
              <a:rPr lang="en-US" dirty="0" smtClean="0"/>
              <a:t>Company 1 sent electronic funds transfers to students</a:t>
            </a:r>
          </a:p>
          <a:p>
            <a:pPr marL="0" indent="0">
              <a:buNone/>
            </a:pPr>
            <a:endParaRPr lang="en-US" dirty="0"/>
          </a:p>
          <a:p>
            <a:pPr marL="0" indent="0">
              <a:buNone/>
            </a:pPr>
            <a:r>
              <a:rPr lang="en-US" dirty="0" smtClean="0"/>
              <a:t>No apparent connection between students and company</a:t>
            </a:r>
          </a:p>
          <a:p>
            <a:pPr marL="0" indent="0">
              <a:buNone/>
            </a:pPr>
            <a:endParaRPr lang="en-US" dirty="0"/>
          </a:p>
          <a:p>
            <a:pPr marL="0" indent="0">
              <a:buNone/>
            </a:pPr>
            <a:r>
              <a:rPr lang="en-US" dirty="0" smtClean="0"/>
              <a:t>Company 1 discovered to be WMD procurement agency</a:t>
            </a:r>
          </a:p>
          <a:p>
            <a:pPr marL="0" indent="0">
              <a:buNone/>
            </a:pPr>
            <a:endParaRPr lang="en-US" dirty="0"/>
          </a:p>
          <a:p>
            <a:pPr marL="0" indent="0">
              <a:buNone/>
            </a:pPr>
            <a:r>
              <a:rPr lang="en-US" dirty="0" smtClean="0"/>
              <a:t>Students sponsored to study science and engineering</a:t>
            </a:r>
          </a:p>
          <a:p>
            <a:pPr marL="0" indent="0">
              <a:buNone/>
            </a:pPr>
            <a:endParaRPr lang="en-US" dirty="0"/>
          </a:p>
          <a:p>
            <a:pPr marL="0" indent="0">
              <a:buNone/>
            </a:pPr>
            <a:r>
              <a:rPr lang="en-US" dirty="0" smtClean="0"/>
              <a:t>-&gt; Persons not on TFS lists can be agents for DPRK</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42</a:t>
            </a:fld>
            <a:endParaRPr lang="en-US"/>
          </a:p>
        </p:txBody>
      </p:sp>
    </p:spTree>
    <p:extLst>
      <p:ext uri="{BB962C8B-B14F-4D97-AF65-F5344CB8AC3E}">
        <p14:creationId xmlns:p14="http://schemas.microsoft.com/office/powerpoint/2010/main" val="336622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Iran Typology </a:t>
            </a:r>
            <a:r>
              <a:rPr lang="en-US" sz="3200" dirty="0"/>
              <a:t>1</a:t>
            </a:r>
            <a:r>
              <a:rPr lang="en-US" sz="3200" dirty="0" smtClean="0"/>
              <a:t> – Corporate Structuring</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Mr. Li controlled large network of manufacturing companies</a:t>
            </a:r>
          </a:p>
          <a:p>
            <a:pPr marL="0" indent="0">
              <a:buNone/>
            </a:pPr>
            <a:endParaRPr lang="en-US" dirty="0"/>
          </a:p>
          <a:p>
            <a:pPr marL="0" indent="0">
              <a:buNone/>
            </a:pPr>
            <a:r>
              <a:rPr lang="en-US" dirty="0" smtClean="0"/>
              <a:t>1 company on TFS list in 2006, Mr. Li listed in 2009</a:t>
            </a:r>
          </a:p>
          <a:p>
            <a:pPr marL="0" indent="0">
              <a:buNone/>
            </a:pPr>
            <a:endParaRPr lang="en-US" dirty="0"/>
          </a:p>
          <a:p>
            <a:pPr marL="0" indent="0">
              <a:buNone/>
            </a:pPr>
            <a:r>
              <a:rPr lang="en-US" dirty="0" smtClean="0"/>
              <a:t>Mr. Li attempted to evade sanctions by incorporating new companies as soon as the other one was listed</a:t>
            </a:r>
          </a:p>
          <a:p>
            <a:pPr marL="0" indent="0">
              <a:buNone/>
            </a:pPr>
            <a:endParaRPr lang="en-US" dirty="0"/>
          </a:p>
          <a:p>
            <a:pPr marL="0" indent="0">
              <a:buNone/>
            </a:pPr>
            <a:r>
              <a:rPr lang="en-US" dirty="0" smtClean="0"/>
              <a:t>Between 2007 and 2013, companies received almost $7 Million through bank accounts, including via US correspondents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43</a:t>
            </a:fld>
            <a:endParaRPr lang="en-US"/>
          </a:p>
        </p:txBody>
      </p:sp>
    </p:spTree>
    <p:extLst>
      <p:ext uri="{BB962C8B-B14F-4D97-AF65-F5344CB8AC3E}">
        <p14:creationId xmlns:p14="http://schemas.microsoft.com/office/powerpoint/2010/main" val="161775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Iran Typology </a:t>
            </a:r>
            <a:r>
              <a:rPr lang="en-US" sz="3200" dirty="0"/>
              <a:t>1</a:t>
            </a:r>
            <a:r>
              <a:rPr lang="en-US" sz="3200" dirty="0" smtClean="0"/>
              <a:t> – Corporate Structuring</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a:t>	</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44</a:t>
            </a:fld>
            <a:endParaRPr lang="en-US"/>
          </a:p>
        </p:txBody>
      </p:sp>
      <p:sp>
        <p:nvSpPr>
          <p:cNvPr id="6" name="Rectangle 5"/>
          <p:cNvSpPr/>
          <p:nvPr/>
        </p:nvSpPr>
        <p:spPr>
          <a:xfrm>
            <a:off x="413288" y="5791200"/>
            <a:ext cx="6284563"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LIMMT Metallurgy and Minerals (1998-2008)</a:t>
            </a:r>
            <a:endParaRPr lang="en-US" dirty="0">
              <a:solidFill>
                <a:schemeClr val="tx1"/>
              </a:solidFill>
            </a:endParaRPr>
          </a:p>
        </p:txBody>
      </p:sp>
      <p:sp>
        <p:nvSpPr>
          <p:cNvPr id="7" name="Rectangle 6"/>
          <p:cNvSpPr/>
          <p:nvPr/>
        </p:nvSpPr>
        <p:spPr>
          <a:xfrm>
            <a:off x="4308529" y="5257800"/>
            <a:ext cx="1524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Wealthy Ocean 2007</a:t>
            </a:r>
            <a:endParaRPr lang="en-US" sz="1100" dirty="0">
              <a:solidFill>
                <a:schemeClr val="tx1"/>
              </a:solidFill>
            </a:endParaRPr>
          </a:p>
        </p:txBody>
      </p:sp>
      <p:sp>
        <p:nvSpPr>
          <p:cNvPr id="8" name="Rectangle 7"/>
          <p:cNvSpPr/>
          <p:nvPr/>
        </p:nvSpPr>
        <p:spPr>
          <a:xfrm>
            <a:off x="4308529" y="4724400"/>
            <a:ext cx="1524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Blue Sky 2007</a:t>
            </a:r>
            <a:endParaRPr lang="en-US" sz="1400" dirty="0">
              <a:solidFill>
                <a:schemeClr val="tx1"/>
              </a:solidFill>
            </a:endParaRPr>
          </a:p>
        </p:txBody>
      </p:sp>
      <p:sp>
        <p:nvSpPr>
          <p:cNvPr id="9" name="Rectangle 8"/>
          <p:cNvSpPr/>
          <p:nvPr/>
        </p:nvSpPr>
        <p:spPr>
          <a:xfrm>
            <a:off x="4311112" y="4191000"/>
            <a:ext cx="24384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Ansi</a:t>
            </a:r>
            <a:r>
              <a:rPr lang="en-US" sz="1400" dirty="0" smtClean="0">
                <a:solidFill>
                  <a:schemeClr val="tx1"/>
                </a:solidFill>
              </a:rPr>
              <a:t> Metallurgy 2007-08</a:t>
            </a:r>
            <a:endParaRPr lang="en-US" sz="1400" dirty="0">
              <a:solidFill>
                <a:schemeClr val="tx1"/>
              </a:solidFill>
            </a:endParaRPr>
          </a:p>
        </p:txBody>
      </p:sp>
      <p:sp>
        <p:nvSpPr>
          <p:cNvPr id="10" name="Rectangle 9"/>
          <p:cNvSpPr/>
          <p:nvPr/>
        </p:nvSpPr>
        <p:spPr>
          <a:xfrm>
            <a:off x="5868692" y="3657600"/>
            <a:ext cx="2032861"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ABC Metallurgy 2008-09</a:t>
            </a:r>
            <a:endParaRPr lang="en-US" sz="1400" dirty="0">
              <a:solidFill>
                <a:schemeClr val="tx1"/>
              </a:solidFill>
            </a:endParaRPr>
          </a:p>
        </p:txBody>
      </p:sp>
      <p:sp>
        <p:nvSpPr>
          <p:cNvPr id="11" name="Rectangle 10"/>
          <p:cNvSpPr/>
          <p:nvPr/>
        </p:nvSpPr>
        <p:spPr>
          <a:xfrm>
            <a:off x="8305800" y="2590800"/>
            <a:ext cx="1319292"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Dalian </a:t>
            </a:r>
            <a:r>
              <a:rPr lang="en-US" sz="1050" dirty="0" err="1" smtClean="0">
                <a:solidFill>
                  <a:schemeClr val="tx1"/>
                </a:solidFill>
              </a:rPr>
              <a:t>Zhongchuang</a:t>
            </a:r>
            <a:r>
              <a:rPr lang="en-US" sz="1050" dirty="0" smtClean="0">
                <a:solidFill>
                  <a:schemeClr val="tx1"/>
                </a:solidFill>
              </a:rPr>
              <a:t> 2010-2011</a:t>
            </a:r>
            <a:endParaRPr lang="en-US" sz="1050" dirty="0">
              <a:solidFill>
                <a:schemeClr val="tx1"/>
              </a:solidFill>
            </a:endParaRPr>
          </a:p>
        </p:txBody>
      </p:sp>
      <p:sp>
        <p:nvSpPr>
          <p:cNvPr id="12" name="Rectangle 11"/>
          <p:cNvSpPr/>
          <p:nvPr/>
        </p:nvSpPr>
        <p:spPr>
          <a:xfrm>
            <a:off x="9625092" y="2022529"/>
            <a:ext cx="1709334"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Success Move 2011-2014</a:t>
            </a:r>
            <a:endParaRPr lang="en-US" sz="1200" dirty="0">
              <a:solidFill>
                <a:schemeClr val="tx1"/>
              </a:solidFill>
            </a:endParaRPr>
          </a:p>
        </p:txBody>
      </p:sp>
      <p:sp>
        <p:nvSpPr>
          <p:cNvPr id="13" name="Rectangle 12"/>
          <p:cNvSpPr/>
          <p:nvPr/>
        </p:nvSpPr>
        <p:spPr>
          <a:xfrm>
            <a:off x="9625092" y="1447800"/>
            <a:ext cx="1723542"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MTTO Industry 2011-2014</a:t>
            </a:r>
            <a:endParaRPr lang="en-US" sz="1200" dirty="0">
              <a:solidFill>
                <a:schemeClr val="tx1"/>
              </a:solidFill>
            </a:endParaRPr>
          </a:p>
        </p:txBody>
      </p:sp>
      <p:sp>
        <p:nvSpPr>
          <p:cNvPr id="14" name="Rectangle 13"/>
          <p:cNvSpPr/>
          <p:nvPr/>
        </p:nvSpPr>
        <p:spPr>
          <a:xfrm>
            <a:off x="7901552" y="3124200"/>
            <a:ext cx="3447081"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Sinotech</a:t>
            </a:r>
            <a:r>
              <a:rPr lang="en-US" sz="1400" dirty="0" smtClean="0">
                <a:solidFill>
                  <a:schemeClr val="tx1"/>
                </a:solidFill>
              </a:rPr>
              <a:t> 2009-2014</a:t>
            </a:r>
            <a:endParaRPr lang="en-US" sz="1400" dirty="0">
              <a:solidFill>
                <a:schemeClr val="tx1"/>
              </a:solidFill>
            </a:endParaRPr>
          </a:p>
        </p:txBody>
      </p:sp>
    </p:spTree>
    <p:extLst>
      <p:ext uri="{BB962C8B-B14F-4D97-AF65-F5344CB8AC3E}">
        <p14:creationId xmlns:p14="http://schemas.microsoft.com/office/powerpoint/2010/main" val="39498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Iran </a:t>
            </a:r>
            <a:r>
              <a:rPr lang="en-US" dirty="0" smtClean="0"/>
              <a:t>Typology 2 </a:t>
            </a:r>
            <a:r>
              <a:rPr lang="en-US" dirty="0"/>
              <a:t>– </a:t>
            </a:r>
            <a:r>
              <a:rPr lang="en-US" dirty="0" smtClean="0"/>
              <a:t>IFCs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Individual A:  Iranian/EU National</a:t>
            </a:r>
          </a:p>
          <a:p>
            <a:pPr marL="0" indent="0">
              <a:buNone/>
            </a:pPr>
            <a:r>
              <a:rPr lang="en-US" dirty="0"/>
              <a:t/>
            </a:r>
            <a:br>
              <a:rPr lang="en-US" dirty="0"/>
            </a:br>
            <a:r>
              <a:rPr lang="en-US" dirty="0" smtClean="0"/>
              <a:t>Resident in EU member state, bank account in another state</a:t>
            </a:r>
          </a:p>
          <a:p>
            <a:pPr marL="0" indent="0">
              <a:buNone/>
            </a:pPr>
            <a:endParaRPr lang="en-US" dirty="0"/>
          </a:p>
          <a:p>
            <a:pPr marL="0" indent="0">
              <a:buNone/>
            </a:pPr>
            <a:r>
              <a:rPr lang="en-US" dirty="0" smtClean="0"/>
              <a:t>Operated brokerage through front company in BVI</a:t>
            </a:r>
          </a:p>
          <a:p>
            <a:pPr marL="0" indent="0">
              <a:buNone/>
            </a:pPr>
            <a:endParaRPr lang="en-US" dirty="0" smtClean="0"/>
          </a:p>
          <a:p>
            <a:pPr marL="0" indent="0">
              <a:buNone/>
            </a:pPr>
            <a:r>
              <a:rPr lang="en-US" dirty="0" smtClean="0"/>
              <a:t>Front company had bank account in Dubai and in EU member state</a:t>
            </a:r>
          </a:p>
          <a:p>
            <a:pPr marL="0" indent="0">
              <a:buNone/>
            </a:pPr>
            <a:endParaRPr lang="en-US" dirty="0"/>
          </a:p>
          <a:p>
            <a:pPr marL="0" indent="0">
              <a:buNone/>
            </a:pPr>
            <a:r>
              <a:rPr lang="en-US" dirty="0" smtClean="0"/>
              <a:t>Received funds from Dubai branch of Iranian bank</a:t>
            </a:r>
            <a:endParaRPr lang="en-US" dirty="0"/>
          </a:p>
          <a:p>
            <a:pPr marL="0" indent="0">
              <a:buNone/>
            </a:pPr>
            <a:endParaRPr lang="en-US" dirty="0"/>
          </a:p>
          <a:p>
            <a:pPr marL="0" indent="0">
              <a:buNone/>
            </a:pPr>
            <a:r>
              <a:rPr lang="en-US" dirty="0" smtClean="0"/>
              <a:t>Funds transferred to Luxembourg and various member states</a:t>
            </a:r>
          </a:p>
          <a:p>
            <a:pPr marL="0" indent="0">
              <a:buNone/>
            </a:pPr>
            <a:endParaRPr lang="en-US" dirty="0"/>
          </a:p>
          <a:p>
            <a:pPr marL="0" indent="0">
              <a:buNone/>
            </a:pPr>
            <a:r>
              <a:rPr lang="en-US" dirty="0" smtClean="0"/>
              <a:t>Iranian persons in Luxembourg sent funds to company’s EU bank account</a:t>
            </a: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45</a:t>
            </a:fld>
            <a:endParaRPr lang="en-US"/>
          </a:p>
        </p:txBody>
      </p:sp>
    </p:spTree>
    <p:extLst>
      <p:ext uri="{BB962C8B-B14F-4D97-AF65-F5344CB8AC3E}">
        <p14:creationId xmlns:p14="http://schemas.microsoft.com/office/powerpoint/2010/main" val="109918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Iran </a:t>
            </a:r>
            <a:r>
              <a:rPr lang="en-US" dirty="0" smtClean="0"/>
              <a:t>Typology 2 </a:t>
            </a:r>
            <a:r>
              <a:rPr lang="en-US" dirty="0"/>
              <a:t>– </a:t>
            </a:r>
            <a:r>
              <a:rPr lang="en-US" dirty="0" smtClean="0"/>
              <a:t>IFCs</a:t>
            </a: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46</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371600"/>
            <a:ext cx="2743200" cy="1600200"/>
          </a:xfrm>
        </p:spPr>
      </p:pic>
      <p:sp>
        <p:nvSpPr>
          <p:cNvPr id="8" name="Rectangle 7"/>
          <p:cNvSpPr/>
          <p:nvPr/>
        </p:nvSpPr>
        <p:spPr>
          <a:xfrm>
            <a:off x="1371600" y="3429000"/>
            <a:ext cx="1905000" cy="533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BVI Company</a:t>
            </a:r>
            <a:endParaRPr lang="en-US" dirty="0"/>
          </a:p>
        </p:txBody>
      </p:sp>
      <p:sp>
        <p:nvSpPr>
          <p:cNvPr id="12" name="Oval 11"/>
          <p:cNvSpPr/>
          <p:nvPr/>
        </p:nvSpPr>
        <p:spPr>
          <a:xfrm>
            <a:off x="3745870" y="3962400"/>
            <a:ext cx="1664329"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EU Bank Account</a:t>
            </a:r>
            <a:endParaRPr lang="en-US" dirty="0">
              <a:solidFill>
                <a:schemeClr val="tx1"/>
              </a:solidFill>
            </a:endParaRPr>
          </a:p>
        </p:txBody>
      </p:sp>
      <p:sp>
        <p:nvSpPr>
          <p:cNvPr id="13" name="Oval 12"/>
          <p:cNvSpPr/>
          <p:nvPr/>
        </p:nvSpPr>
        <p:spPr>
          <a:xfrm>
            <a:off x="3745869" y="2971800"/>
            <a:ext cx="1664329"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Dubai Bank Account</a:t>
            </a:r>
            <a:endParaRPr lang="en-US" dirty="0">
              <a:solidFill>
                <a:schemeClr val="tx1"/>
              </a:solidFill>
            </a:endParaRPr>
          </a:p>
        </p:txBody>
      </p:sp>
      <p:cxnSp>
        <p:nvCxnSpPr>
          <p:cNvPr id="14" name="Straight Arrow Connector 13"/>
          <p:cNvCxnSpPr>
            <a:stCxn id="6" idx="2"/>
          </p:cNvCxnSpPr>
          <p:nvPr/>
        </p:nvCxnSpPr>
        <p:spPr>
          <a:xfrm flipH="1">
            <a:off x="2171699" y="2971800"/>
            <a:ext cx="1" cy="45720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flipV="1">
            <a:off x="3276600" y="3581400"/>
            <a:ext cx="533400" cy="11430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76600" y="3848100"/>
            <a:ext cx="533400" cy="34290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229600" y="16002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Iranian Bank</a:t>
            </a:r>
            <a:endParaRPr lang="en-US" dirty="0"/>
          </a:p>
        </p:txBody>
      </p:sp>
      <p:sp>
        <p:nvSpPr>
          <p:cNvPr id="25" name="Rectangle 24"/>
          <p:cNvSpPr/>
          <p:nvPr/>
        </p:nvSpPr>
        <p:spPr>
          <a:xfrm>
            <a:off x="8534400" y="22098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Dubai Branch</a:t>
            </a:r>
            <a:endParaRPr lang="en-US"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334" y="2362200"/>
            <a:ext cx="611981" cy="611981"/>
          </a:xfrm>
          <a:prstGeom prst="rect">
            <a:avLst/>
          </a:prstGeom>
        </p:spPr>
      </p:pic>
      <p:cxnSp>
        <p:nvCxnSpPr>
          <p:cNvPr id="26" name="Straight Arrow Connector 25"/>
          <p:cNvCxnSpPr>
            <a:stCxn id="25" idx="1"/>
          </p:cNvCxnSpPr>
          <p:nvPr/>
        </p:nvCxnSpPr>
        <p:spPr>
          <a:xfrm flipH="1">
            <a:off x="5486400" y="2514600"/>
            <a:ext cx="3048000" cy="762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592432" y="4648200"/>
            <a:ext cx="16002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Luxembourg Suppliers</a:t>
            </a:r>
            <a:endParaRPr lang="en-US" dirty="0">
              <a:solidFill>
                <a:schemeClr val="tx1"/>
              </a:solidFill>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250" y="4495800"/>
            <a:ext cx="2705100" cy="1685925"/>
          </a:xfrm>
          <a:prstGeom prst="rect">
            <a:avLst/>
          </a:prstGeom>
        </p:spPr>
      </p:pic>
      <p:sp>
        <p:nvSpPr>
          <p:cNvPr id="30" name="Rectangle 29"/>
          <p:cNvSpPr/>
          <p:nvPr/>
        </p:nvSpPr>
        <p:spPr>
          <a:xfrm>
            <a:off x="8858250" y="5791200"/>
            <a:ext cx="2705100" cy="390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8991600" y="5791200"/>
            <a:ext cx="2571750" cy="369332"/>
          </a:xfrm>
          <a:prstGeom prst="rect">
            <a:avLst/>
          </a:prstGeom>
          <a:noFill/>
        </p:spPr>
        <p:txBody>
          <a:bodyPr wrap="square" rtlCol="0">
            <a:spAutoFit/>
          </a:bodyPr>
          <a:lstStyle/>
          <a:p>
            <a:r>
              <a:rPr lang="en-US" dirty="0" smtClean="0"/>
              <a:t>Various EU Countries</a:t>
            </a:r>
            <a:endParaRPr lang="en-US" dirty="0"/>
          </a:p>
        </p:txBody>
      </p:sp>
      <p:cxnSp>
        <p:nvCxnSpPr>
          <p:cNvPr id="34" name="Straight Arrow Connector 33"/>
          <p:cNvCxnSpPr/>
          <p:nvPr/>
        </p:nvCxnSpPr>
        <p:spPr>
          <a:xfrm>
            <a:off x="5486400" y="3581400"/>
            <a:ext cx="1676400" cy="1066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9" idx="0"/>
          </p:cNvCxnSpPr>
          <p:nvPr/>
        </p:nvCxnSpPr>
        <p:spPr>
          <a:xfrm>
            <a:off x="5486400" y="3407498"/>
            <a:ext cx="4724400" cy="108830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645658"/>
            <a:ext cx="611981" cy="611981"/>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609" y="3861491"/>
            <a:ext cx="611981" cy="611981"/>
          </a:xfrm>
          <a:prstGeom prst="rect">
            <a:avLst/>
          </a:prstGeom>
        </p:spPr>
      </p:pic>
      <p:sp>
        <p:nvSpPr>
          <p:cNvPr id="41" name="Oval 40"/>
          <p:cNvSpPr/>
          <p:nvPr/>
        </p:nvSpPr>
        <p:spPr>
          <a:xfrm>
            <a:off x="6455003" y="5334000"/>
            <a:ext cx="1664329" cy="914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Lux Bank Account</a:t>
            </a:r>
            <a:endParaRPr lang="en-US" dirty="0">
              <a:solidFill>
                <a:schemeClr val="tx1"/>
              </a:solidFill>
            </a:endParaRPr>
          </a:p>
        </p:txBody>
      </p:sp>
      <p:cxnSp>
        <p:nvCxnSpPr>
          <p:cNvPr id="42" name="Straight Arrow Connector 41"/>
          <p:cNvCxnSpPr>
            <a:stCxn id="41" idx="2"/>
          </p:cNvCxnSpPr>
          <p:nvPr/>
        </p:nvCxnSpPr>
        <p:spPr>
          <a:xfrm flipH="1" flipV="1">
            <a:off x="4876800" y="4914900"/>
            <a:ext cx="1578203" cy="8763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920" y="5047059"/>
            <a:ext cx="611981" cy="611981"/>
          </a:xfrm>
          <a:prstGeom prst="rect">
            <a:avLst/>
          </a:prstGeom>
        </p:spPr>
      </p:pic>
    </p:spTree>
    <p:extLst>
      <p:ext uri="{BB962C8B-B14F-4D97-AF65-F5344CB8AC3E}">
        <p14:creationId xmlns:p14="http://schemas.microsoft.com/office/powerpoint/2010/main" val="142282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Generic Typology - Professional Services Firm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Individual A requested his professional services firm to wire money to shell company in Asia</a:t>
            </a:r>
          </a:p>
          <a:p>
            <a:pPr marL="0" indent="0">
              <a:buNone/>
            </a:pPr>
            <a:endParaRPr lang="en-US" dirty="0"/>
          </a:p>
          <a:p>
            <a:pPr marL="0" indent="0">
              <a:buNone/>
            </a:pPr>
            <a:r>
              <a:rPr lang="en-US" dirty="0" smtClean="0"/>
              <a:t>Shell company controlled by legal person in sanctioned country</a:t>
            </a:r>
          </a:p>
          <a:p>
            <a:pPr marL="0" indent="0">
              <a:buNone/>
            </a:pPr>
            <a:endParaRPr lang="en-US" dirty="0"/>
          </a:p>
          <a:p>
            <a:pPr marL="0" indent="0">
              <a:buNone/>
            </a:pPr>
            <a:r>
              <a:rPr lang="en-US" dirty="0" smtClean="0"/>
              <a:t>Funds beneficiary refused to provide beneficiary information for wire transfer</a:t>
            </a: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47</a:t>
            </a:fld>
            <a:endParaRPr lang="en-US"/>
          </a:p>
        </p:txBody>
      </p:sp>
    </p:spTree>
    <p:extLst>
      <p:ext uri="{BB962C8B-B14F-4D97-AF65-F5344CB8AC3E}">
        <p14:creationId xmlns:p14="http://schemas.microsoft.com/office/powerpoint/2010/main" val="373666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Typologies related to legal profession</a:t>
            </a:r>
            <a:endParaRPr lang="en-US" dirty="0"/>
          </a:p>
        </p:txBody>
      </p:sp>
      <p:sp>
        <p:nvSpPr>
          <p:cNvPr id="3" name="Content Placeholder 2"/>
          <p:cNvSpPr>
            <a:spLocks noGrp="1"/>
          </p:cNvSpPr>
          <p:nvPr>
            <p:ph idx="1"/>
          </p:nvPr>
        </p:nvSpPr>
        <p:spPr/>
        <p:txBody>
          <a:bodyPr>
            <a:normAutofit/>
          </a:bodyPr>
          <a:lstStyle/>
          <a:p>
            <a:pPr>
              <a:buFontTx/>
              <a:buChar char="-"/>
            </a:pPr>
            <a:r>
              <a:rPr lang="en-US" dirty="0" smtClean="0"/>
              <a:t>Most typologies relate to manufacturing and purchase of goods, and shipping</a:t>
            </a:r>
          </a:p>
          <a:p>
            <a:pPr>
              <a:buFontTx/>
              <a:buChar char="-"/>
            </a:pPr>
            <a:endParaRPr lang="en-US" dirty="0"/>
          </a:p>
          <a:p>
            <a:pPr>
              <a:buFontTx/>
              <a:buChar char="-"/>
            </a:pPr>
            <a:r>
              <a:rPr lang="en-US" dirty="0" smtClean="0"/>
              <a:t>Most typologies involve company formation</a:t>
            </a:r>
          </a:p>
          <a:p>
            <a:pPr>
              <a:buFontTx/>
              <a:buChar char="-"/>
            </a:pPr>
            <a:endParaRPr lang="en-US" dirty="0"/>
          </a:p>
          <a:p>
            <a:pPr>
              <a:buFontTx/>
              <a:buChar char="-"/>
            </a:pPr>
            <a:r>
              <a:rPr lang="en-US" dirty="0" smtClean="0"/>
              <a:t>Some typologies on real estate purchase and leasing</a:t>
            </a:r>
          </a:p>
          <a:p>
            <a:pPr>
              <a:buFontTx/>
              <a:buChar char="-"/>
            </a:pPr>
            <a:endParaRPr lang="en-US" dirty="0"/>
          </a:p>
          <a:p>
            <a:pPr>
              <a:buFontTx/>
              <a:buChar char="-"/>
            </a:pPr>
            <a:r>
              <a:rPr lang="en-US" dirty="0" smtClean="0"/>
              <a:t>Some typologies on PPS and infrastructure projects</a:t>
            </a:r>
          </a:p>
          <a:p>
            <a:pPr>
              <a:buFontTx/>
              <a:buChar char="-"/>
            </a:pPr>
            <a:endParaRPr lang="en-US" dirty="0" smtClean="0"/>
          </a:p>
          <a:p>
            <a:pPr marL="0" indent="0">
              <a:buNone/>
            </a:pPr>
            <a:r>
              <a:rPr lang="en-US" dirty="0" smtClean="0"/>
              <a:t>- No typologies found that involved trusts, structured finance, investment funds</a:t>
            </a:r>
            <a:endParaRPr lang="en-US" dirty="0"/>
          </a:p>
        </p:txBody>
      </p:sp>
      <p:sp>
        <p:nvSpPr>
          <p:cNvPr id="4" name="Slide Number Placeholder 3"/>
          <p:cNvSpPr>
            <a:spLocks noGrp="1"/>
          </p:cNvSpPr>
          <p:nvPr>
            <p:ph type="sldNum" sz="quarter" idx="12"/>
          </p:nvPr>
        </p:nvSpPr>
        <p:spPr/>
        <p:txBody>
          <a:bodyPr/>
          <a:lstStyle/>
          <a:p>
            <a:fld id="{0F8AF84D-B506-48DA-B211-6005142C208A}" type="slidenum">
              <a:rPr lang="en-US" smtClean="0"/>
              <a:t>48</a:t>
            </a:fld>
            <a:endParaRPr lang="en-US"/>
          </a:p>
        </p:txBody>
      </p:sp>
    </p:spTree>
    <p:extLst>
      <p:ext uri="{BB962C8B-B14F-4D97-AF65-F5344CB8AC3E}">
        <p14:creationId xmlns:p14="http://schemas.microsoft.com/office/powerpoint/2010/main" val="18927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Red Flags relevant to Legal Profession</a:t>
            </a:r>
            <a:endParaRPr lang="en-US" sz="3200" dirty="0"/>
          </a:p>
        </p:txBody>
      </p:sp>
      <p:sp>
        <p:nvSpPr>
          <p:cNvPr id="3" name="Content Placeholder 2"/>
          <p:cNvSpPr>
            <a:spLocks noGrp="1"/>
          </p:cNvSpPr>
          <p:nvPr>
            <p:ph idx="1"/>
          </p:nvPr>
        </p:nvSpPr>
        <p:spPr/>
        <p:txBody>
          <a:bodyPr>
            <a:noAutofit/>
          </a:bodyPr>
          <a:lstStyle/>
          <a:p>
            <a:pPr marL="0" indent="0">
              <a:buNone/>
            </a:pPr>
            <a:r>
              <a:rPr lang="en-US" sz="1400" b="1" u="sng" dirty="0" smtClean="0"/>
              <a:t>Geographical Red Flags</a:t>
            </a:r>
          </a:p>
          <a:p>
            <a:pPr marL="0" indent="0">
              <a:buNone/>
            </a:pPr>
            <a:endParaRPr lang="en-US" sz="1400" dirty="0" smtClean="0"/>
          </a:p>
          <a:p>
            <a:pPr marL="0" indent="0">
              <a:buNone/>
            </a:pPr>
            <a:r>
              <a:rPr lang="en-US" sz="1400" dirty="0" smtClean="0">
                <a:solidFill>
                  <a:srgbClr val="FF0000"/>
                </a:solidFill>
              </a:rPr>
              <a:t>Transactions </a:t>
            </a:r>
            <a:r>
              <a:rPr lang="en-US" sz="1400" dirty="0">
                <a:solidFill>
                  <a:srgbClr val="FF0000"/>
                </a:solidFill>
              </a:rPr>
              <a:t>involve foreign country of proliferation concern (i.e. Iran and North Korea) or country of diversion concern (e.g. China, particularly Liaoning and Jilin provinces, Hong Kong, Singapore and Malaysia</a:t>
            </a:r>
            <a:r>
              <a:rPr lang="en-US" sz="1400" dirty="0" smtClean="0">
                <a:solidFill>
                  <a:srgbClr val="FF0000"/>
                </a:solidFill>
              </a:rPr>
              <a:t>), or Syria</a:t>
            </a:r>
            <a:r>
              <a:rPr lang="en-US" sz="1400" dirty="0">
                <a:solidFill>
                  <a:srgbClr val="FF0000"/>
                </a:solidFill>
              </a:rPr>
              <a:t>, Egypt, the United Arab </a:t>
            </a:r>
            <a:r>
              <a:rPr lang="en-US" sz="1400" dirty="0" smtClean="0">
                <a:solidFill>
                  <a:srgbClr val="FF0000"/>
                </a:solidFill>
              </a:rPr>
              <a:t>Emirates and Yemen in the case of Iran.  </a:t>
            </a:r>
            <a:endParaRPr lang="en-US" sz="1400" dirty="0">
              <a:solidFill>
                <a:srgbClr val="FF0000"/>
              </a:solidFill>
            </a:endParaRPr>
          </a:p>
          <a:p>
            <a:pPr marL="0" indent="0">
              <a:buNone/>
            </a:pPr>
            <a:r>
              <a:rPr lang="en-US" sz="1400" dirty="0">
                <a:solidFill>
                  <a:srgbClr val="FF0000"/>
                </a:solidFill>
              </a:rPr>
              <a:t> </a:t>
            </a:r>
            <a:endParaRPr lang="en-US" sz="1400" dirty="0" smtClean="0">
              <a:solidFill>
                <a:srgbClr val="FF0000"/>
              </a:solidFill>
            </a:endParaRPr>
          </a:p>
          <a:p>
            <a:pPr marL="0" indent="0">
              <a:buNone/>
            </a:pPr>
            <a:r>
              <a:rPr lang="en-US" sz="1400" dirty="0">
                <a:solidFill>
                  <a:srgbClr val="7030A0"/>
                </a:solidFill>
              </a:rPr>
              <a:t>Transaction involves financial institutions with known deficiencies in AML/CFT controls or located in weak export control and enforcement jurisdiction. For example, it is known that North Korea has used correspondent accounts held with Chinese banks to facilitate its international financial transfers.  </a:t>
            </a:r>
          </a:p>
          <a:p>
            <a:pPr marL="0" indent="0">
              <a:buNone/>
            </a:pPr>
            <a:endParaRPr lang="en-US" sz="1400" dirty="0" smtClean="0"/>
          </a:p>
          <a:p>
            <a:pPr marL="0" indent="0">
              <a:buNone/>
            </a:pPr>
            <a:r>
              <a:rPr lang="en-US" sz="1400" b="1" u="sng" dirty="0" smtClean="0"/>
              <a:t>Company Formation Red Flags</a:t>
            </a:r>
            <a:endParaRPr lang="en-US" sz="1400" b="1" u="sng" dirty="0"/>
          </a:p>
          <a:p>
            <a:pPr marL="0" indent="0">
              <a:buNone/>
            </a:pPr>
            <a:endParaRPr lang="en-US" sz="1400" dirty="0" smtClean="0">
              <a:solidFill>
                <a:srgbClr val="FF0000"/>
              </a:solidFill>
            </a:endParaRPr>
          </a:p>
          <a:p>
            <a:pPr marL="0" indent="0">
              <a:buNone/>
            </a:pPr>
            <a:r>
              <a:rPr lang="en-US" sz="1400" dirty="0" smtClean="0">
                <a:solidFill>
                  <a:srgbClr val="FF0000"/>
                </a:solidFill>
              </a:rPr>
              <a:t>Company </a:t>
            </a:r>
            <a:r>
              <a:rPr lang="en-US" sz="1400" dirty="0">
                <a:solidFill>
                  <a:srgbClr val="FF0000"/>
                </a:solidFill>
              </a:rPr>
              <a:t>details (e.g. address, telephone number, directors, beneficial owners) similar to those of sanctioned company or person</a:t>
            </a:r>
          </a:p>
          <a:p>
            <a:pPr marL="0" indent="0">
              <a:buNone/>
            </a:pPr>
            <a:endParaRPr lang="en-US" sz="1400" dirty="0"/>
          </a:p>
          <a:p>
            <a:pPr marL="0" indent="0">
              <a:buNone/>
            </a:pPr>
            <a:r>
              <a:rPr lang="en-US" sz="1400" dirty="0">
                <a:solidFill>
                  <a:srgbClr val="FF0000"/>
                </a:solidFill>
              </a:rPr>
              <a:t>Ultimate beneficial owners not identified</a:t>
            </a:r>
          </a:p>
          <a:p>
            <a:pPr marL="0" indent="0">
              <a:buNone/>
            </a:pPr>
            <a:endParaRPr lang="en-US" sz="1400" dirty="0"/>
          </a:p>
          <a:p>
            <a:pPr marL="0" indent="0">
              <a:buNone/>
            </a:pPr>
            <a:r>
              <a:rPr lang="en-US" sz="1400" dirty="0" smtClean="0">
                <a:solidFill>
                  <a:srgbClr val="7030A0"/>
                </a:solidFill>
              </a:rPr>
              <a:t>Obvious </a:t>
            </a:r>
            <a:r>
              <a:rPr lang="en-US" sz="1400" dirty="0">
                <a:solidFill>
                  <a:srgbClr val="7030A0"/>
                </a:solidFill>
              </a:rPr>
              <a:t>alterations to third party documents or the documentation appears illogical, altered, fraudulent or is absent.  </a:t>
            </a:r>
            <a:endParaRPr lang="en-US" sz="1400" dirty="0" smtClean="0">
              <a:solidFill>
                <a:srgbClr val="7030A0"/>
              </a:solidFill>
            </a:endParaRPr>
          </a:p>
          <a:p>
            <a:pPr marL="0" indent="0">
              <a:buNone/>
            </a:pPr>
            <a:endParaRPr lang="en-US" sz="1400" dirty="0" smtClean="0"/>
          </a:p>
          <a:p>
            <a:pPr marL="0" indent="0">
              <a:buNone/>
            </a:pPr>
            <a:r>
              <a:rPr lang="en-US" sz="1400" dirty="0" smtClean="0">
                <a:solidFill>
                  <a:srgbClr val="7030A0"/>
                </a:solidFill>
              </a:rPr>
              <a:t>Corporate structure includes shell companies. </a:t>
            </a:r>
          </a:p>
          <a:p>
            <a:pPr marL="0" indent="0">
              <a:buNone/>
            </a:pPr>
            <a:r>
              <a:rPr lang="en-US" sz="1050" dirty="0" smtClean="0"/>
              <a:t>								(source: Project Alpha typologies Report 2017)</a:t>
            </a:r>
            <a:endParaRPr lang="en-US" sz="1050" dirty="0"/>
          </a:p>
          <a:p>
            <a:pPr marL="0" indent="0">
              <a:buNone/>
            </a:pPr>
            <a:endParaRPr lang="en-US" sz="1100" b="1" u="sng" dirty="0"/>
          </a:p>
          <a:p>
            <a:pPr marL="0" indent="0">
              <a:buNone/>
            </a:pPr>
            <a:r>
              <a:rPr lang="en-US" sz="800" dirty="0" smtClean="0"/>
              <a:t>  </a:t>
            </a:r>
            <a:endParaRPr lang="en-US" sz="800" dirty="0"/>
          </a:p>
          <a:p>
            <a:pPr marL="0" indent="0">
              <a:buNone/>
            </a:pPr>
            <a:r>
              <a:rPr lang="en-US" sz="800" dirty="0" smtClean="0"/>
              <a:t> </a:t>
            </a:r>
            <a:endParaRPr lang="en-US" sz="800" dirty="0"/>
          </a:p>
        </p:txBody>
      </p:sp>
      <p:sp>
        <p:nvSpPr>
          <p:cNvPr id="4" name="Slide Number Placeholder 3"/>
          <p:cNvSpPr>
            <a:spLocks noGrp="1"/>
          </p:cNvSpPr>
          <p:nvPr>
            <p:ph type="sldNum" sz="quarter" idx="12"/>
          </p:nvPr>
        </p:nvSpPr>
        <p:spPr/>
        <p:txBody>
          <a:bodyPr/>
          <a:lstStyle/>
          <a:p>
            <a:fld id="{0F8AF84D-B506-48DA-B211-6005142C208A}" type="slidenum">
              <a:rPr lang="en-US" smtClean="0"/>
              <a:t>49</a:t>
            </a:fld>
            <a:endParaRPr lang="en-US" dirty="0"/>
          </a:p>
        </p:txBody>
      </p:sp>
    </p:spTree>
    <p:extLst>
      <p:ext uri="{BB962C8B-B14F-4D97-AF65-F5344CB8AC3E}">
        <p14:creationId xmlns:p14="http://schemas.microsoft.com/office/powerpoint/2010/main" val="37807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5</a:t>
            </a:fld>
            <a:endParaRPr lang="en-US"/>
          </a:p>
        </p:txBody>
      </p:sp>
      <p:sp>
        <p:nvSpPr>
          <p:cNvPr id="3" name="Rectangle 2"/>
          <p:cNvSpPr/>
          <p:nvPr/>
        </p:nvSpPr>
        <p:spPr>
          <a:xfrm>
            <a:off x="2919530" y="716973"/>
            <a:ext cx="6511206" cy="677108"/>
          </a:xfrm>
          <a:prstGeom prst="rect">
            <a:avLst/>
          </a:prstGeom>
        </p:spPr>
        <p:txBody>
          <a:bodyPr wrap="none">
            <a:spAutoFit/>
          </a:bodyPr>
          <a:lstStyle/>
          <a:p>
            <a:pPr algn="ctr"/>
            <a:r>
              <a:rPr lang="en-US" sz="3800" dirty="0">
                <a:solidFill>
                  <a:srgbClr val="C00000"/>
                </a:solidFill>
                <a:latin typeface="Arial" panose="020B0604020202020204" pitchFamily="34" charset="0"/>
                <a:cs typeface="Arial" panose="020B0604020202020204" pitchFamily="34" charset="0"/>
              </a:rPr>
              <a:t>H</a:t>
            </a:r>
            <a:r>
              <a:rPr lang="en-US" sz="3800" dirty="0" smtClean="0">
                <a:solidFill>
                  <a:srgbClr val="C00000"/>
                </a:solidFill>
                <a:latin typeface="Arial" panose="020B0604020202020204" pitchFamily="34" charset="0"/>
                <a:cs typeface="Arial" panose="020B0604020202020204" pitchFamily="34" charset="0"/>
              </a:rPr>
              <a:t>ow does the FATF operate?</a:t>
            </a:r>
            <a:endParaRPr lang="en-US" sz="3800" dirty="0">
              <a:solidFill>
                <a:srgbClr val="C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143000" y="1701236"/>
            <a:ext cx="10271761" cy="432816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smtClean="0">
                <a:latin typeface="Arial" panose="020B0604020202020204" pitchFamily="34" charset="0"/>
                <a:cs typeface="Arial" panose="020B0604020202020204" pitchFamily="34" charset="0"/>
              </a:rPr>
              <a:t>FATF sets international standards for combating ML, TF, PF and other related threats to the integrity of the international financial system.</a:t>
            </a:r>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The FATF monitors the progress of its members; FATF's decision making body, the FATF Plenary meets three times per year</a:t>
            </a:r>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FATF’s global reach is complemented by FATF-style regional bodies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CFATF</a:t>
            </a:r>
          </a:p>
          <a:p>
            <a:pPr algn="just"/>
            <a:endParaRPr lang="en-US" sz="2500" dirty="0">
              <a:latin typeface="Bodoni MT" panose="02070603080606020203" pitchFamily="18" charset="0"/>
            </a:endParaRPr>
          </a:p>
        </p:txBody>
      </p:sp>
    </p:spTree>
    <p:extLst>
      <p:ext uri="{BB962C8B-B14F-4D97-AF65-F5344CB8AC3E}">
        <p14:creationId xmlns:p14="http://schemas.microsoft.com/office/powerpoint/2010/main" val="31456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Red Flags relevant to Legal Profession</a:t>
            </a:r>
          </a:p>
        </p:txBody>
      </p:sp>
      <p:sp>
        <p:nvSpPr>
          <p:cNvPr id="3" name="Content Placeholder 2"/>
          <p:cNvSpPr>
            <a:spLocks noGrp="1"/>
          </p:cNvSpPr>
          <p:nvPr>
            <p:ph idx="1"/>
          </p:nvPr>
        </p:nvSpPr>
        <p:spPr/>
        <p:txBody>
          <a:bodyPr>
            <a:noAutofit/>
          </a:bodyPr>
          <a:lstStyle/>
          <a:p>
            <a:pPr marL="0" indent="0">
              <a:buNone/>
            </a:pPr>
            <a:r>
              <a:rPr lang="en-US" sz="1400" b="1" u="sng" dirty="0" smtClean="0"/>
              <a:t>Client related </a:t>
            </a:r>
            <a:r>
              <a:rPr lang="en-US" sz="1400" b="1" u="sng" dirty="0"/>
              <a:t>red flags</a:t>
            </a:r>
          </a:p>
          <a:p>
            <a:pPr marL="0" indent="0">
              <a:buNone/>
            </a:pPr>
            <a:endParaRPr lang="en-US" sz="1400" dirty="0"/>
          </a:p>
          <a:p>
            <a:pPr marL="0" indent="0">
              <a:buNone/>
            </a:pPr>
            <a:r>
              <a:rPr lang="en-US" sz="1400" dirty="0" smtClean="0">
                <a:solidFill>
                  <a:srgbClr val="FF0000"/>
                </a:solidFill>
              </a:rPr>
              <a:t>The client or its counterparty </a:t>
            </a:r>
            <a:r>
              <a:rPr lang="en-US" sz="1400" dirty="0">
                <a:solidFill>
                  <a:srgbClr val="FF0000"/>
                </a:solidFill>
              </a:rPr>
              <a:t>or its address is similar to one of the parties found on publicly available lists of “denied persons</a:t>
            </a:r>
            <a:r>
              <a:rPr lang="en-US" sz="1400" dirty="0" smtClean="0">
                <a:solidFill>
                  <a:srgbClr val="FF0000"/>
                </a:solidFill>
              </a:rPr>
              <a:t>”.  </a:t>
            </a:r>
            <a:endParaRPr lang="en-US" sz="1400" dirty="0">
              <a:solidFill>
                <a:srgbClr val="FF0000"/>
              </a:solidFill>
            </a:endParaRPr>
          </a:p>
          <a:p>
            <a:pPr marL="0" indent="0">
              <a:buNone/>
            </a:pPr>
            <a:endParaRPr lang="en-US" sz="1400" dirty="0" smtClean="0"/>
          </a:p>
          <a:p>
            <a:pPr marL="0" indent="0">
              <a:buNone/>
            </a:pPr>
            <a:r>
              <a:rPr lang="en-US" sz="1400" dirty="0" smtClean="0">
                <a:solidFill>
                  <a:srgbClr val="FF0000"/>
                </a:solidFill>
              </a:rPr>
              <a:t>Client </a:t>
            </a:r>
            <a:r>
              <a:rPr lang="en-US" sz="1400" dirty="0">
                <a:solidFill>
                  <a:srgbClr val="FF0000"/>
                </a:solidFill>
              </a:rPr>
              <a:t>activity does not match business profile or end-user information does not match end-user profile. A </a:t>
            </a:r>
            <a:r>
              <a:rPr lang="en-US" sz="1400" dirty="0" smtClean="0">
                <a:solidFill>
                  <a:srgbClr val="FF0000"/>
                </a:solidFill>
              </a:rPr>
              <a:t>client engages </a:t>
            </a:r>
            <a:r>
              <a:rPr lang="en-US" sz="1400" dirty="0">
                <a:solidFill>
                  <a:srgbClr val="FF0000"/>
                </a:solidFill>
              </a:rPr>
              <a:t>in a transaction that lacks business sense or </a:t>
            </a:r>
            <a:r>
              <a:rPr lang="en-US" sz="1400" dirty="0" smtClean="0">
                <a:solidFill>
                  <a:srgbClr val="FF0000"/>
                </a:solidFill>
              </a:rPr>
              <a:t>strategy, </a:t>
            </a:r>
            <a:r>
              <a:rPr lang="en-US" sz="1400" dirty="0">
                <a:solidFill>
                  <a:srgbClr val="FF0000"/>
                </a:solidFill>
              </a:rPr>
              <a:t>or that is inconsistent with historical pattern of </a:t>
            </a:r>
            <a:r>
              <a:rPr lang="en-US" sz="1400" dirty="0" smtClean="0">
                <a:solidFill>
                  <a:srgbClr val="FF0000"/>
                </a:solidFill>
              </a:rPr>
              <a:t>activity</a:t>
            </a:r>
            <a:r>
              <a:rPr lang="en-US" sz="1400" dirty="0">
                <a:solidFill>
                  <a:srgbClr val="FF0000"/>
                </a:solidFill>
              </a:rPr>
              <a:t>.  </a:t>
            </a:r>
          </a:p>
          <a:p>
            <a:pPr marL="0" indent="0">
              <a:buNone/>
            </a:pPr>
            <a:r>
              <a:rPr lang="en-US" sz="1400" dirty="0" smtClean="0"/>
              <a:t> </a:t>
            </a:r>
            <a:endParaRPr lang="en-US" sz="1400" dirty="0"/>
          </a:p>
          <a:p>
            <a:pPr marL="0" indent="0">
              <a:buNone/>
            </a:pPr>
            <a:r>
              <a:rPr lang="en-US" sz="1400" dirty="0" smtClean="0">
                <a:solidFill>
                  <a:srgbClr val="7030A0"/>
                </a:solidFill>
              </a:rPr>
              <a:t>Clients or counterparties are linked</a:t>
            </a:r>
            <a:endParaRPr lang="en-US" sz="1400" dirty="0">
              <a:solidFill>
                <a:srgbClr val="7030A0"/>
              </a:solidFill>
            </a:endParaRPr>
          </a:p>
          <a:p>
            <a:pPr marL="0" indent="0">
              <a:buNone/>
            </a:pPr>
            <a:endParaRPr lang="en-US" sz="1400" dirty="0" smtClean="0"/>
          </a:p>
          <a:p>
            <a:pPr marL="0" indent="0">
              <a:buNone/>
            </a:pPr>
            <a:r>
              <a:rPr lang="en-US" sz="1400" dirty="0"/>
              <a:t>Client vague or inconsistent in information it provides, resistant to providing additional information when queried (* maybe not PF but other financial crime).</a:t>
            </a:r>
          </a:p>
          <a:p>
            <a:pPr marL="0" indent="0">
              <a:buNone/>
            </a:pPr>
            <a:endParaRPr lang="en-US" sz="1400" dirty="0" smtClean="0"/>
          </a:p>
          <a:p>
            <a:pPr marL="0" indent="0">
              <a:buNone/>
            </a:pPr>
            <a:r>
              <a:rPr lang="en-US" sz="1400" b="1" u="sng" dirty="0" smtClean="0"/>
              <a:t>Transaction </a:t>
            </a:r>
            <a:r>
              <a:rPr lang="en-US" sz="1400" b="1" u="sng" dirty="0"/>
              <a:t>Red Flags</a:t>
            </a:r>
          </a:p>
          <a:p>
            <a:pPr marL="0" indent="0">
              <a:buNone/>
            </a:pPr>
            <a:endParaRPr lang="en-US" sz="1400" b="1" u="sng" dirty="0" smtClean="0"/>
          </a:p>
          <a:p>
            <a:pPr marL="0" indent="0">
              <a:buNone/>
            </a:pPr>
            <a:r>
              <a:rPr lang="en-US" sz="1400" dirty="0">
                <a:solidFill>
                  <a:srgbClr val="FF0000"/>
                </a:solidFill>
              </a:rPr>
              <a:t>Ultimate beneficiaries not fully identified</a:t>
            </a:r>
          </a:p>
          <a:p>
            <a:pPr marL="0" indent="0">
              <a:buNone/>
            </a:pPr>
            <a:endParaRPr lang="en-US" sz="1400" dirty="0" smtClean="0">
              <a:solidFill>
                <a:srgbClr val="7030A0"/>
              </a:solidFill>
            </a:endParaRPr>
          </a:p>
          <a:p>
            <a:pPr marL="0" indent="0">
              <a:buNone/>
            </a:pPr>
            <a:r>
              <a:rPr lang="en-US" sz="1400" dirty="0" smtClean="0">
                <a:solidFill>
                  <a:srgbClr val="7030A0"/>
                </a:solidFill>
              </a:rPr>
              <a:t>Involvement of small trading, brokering or intermediary carrying on business inconsistent with normal business</a:t>
            </a:r>
            <a:r>
              <a:rPr lang="en-US" sz="1400" dirty="0" smtClean="0"/>
              <a:t>  </a:t>
            </a:r>
          </a:p>
          <a:p>
            <a:pPr marL="0" indent="0">
              <a:buNone/>
            </a:pPr>
            <a:endParaRPr lang="en-US" sz="1400" dirty="0"/>
          </a:p>
          <a:p>
            <a:pPr marL="0" indent="0">
              <a:buNone/>
            </a:pPr>
            <a:r>
              <a:rPr lang="en-US" sz="1200" dirty="0"/>
              <a:t>								 (source: Project Alpha typologies Report 2017)</a:t>
            </a:r>
          </a:p>
        </p:txBody>
      </p:sp>
      <p:sp>
        <p:nvSpPr>
          <p:cNvPr id="4" name="Slide Number Placeholder 3"/>
          <p:cNvSpPr>
            <a:spLocks noGrp="1"/>
          </p:cNvSpPr>
          <p:nvPr>
            <p:ph type="sldNum" sz="quarter" idx="12"/>
          </p:nvPr>
        </p:nvSpPr>
        <p:spPr/>
        <p:txBody>
          <a:bodyPr/>
          <a:lstStyle/>
          <a:p>
            <a:fld id="{0F8AF84D-B506-48DA-B211-6005142C208A}" type="slidenum">
              <a:rPr lang="en-US" smtClean="0"/>
              <a:t>50</a:t>
            </a:fld>
            <a:endParaRPr lang="en-US"/>
          </a:p>
        </p:txBody>
      </p:sp>
    </p:spTree>
    <p:extLst>
      <p:ext uri="{BB962C8B-B14F-4D97-AF65-F5344CB8AC3E}">
        <p14:creationId xmlns:p14="http://schemas.microsoft.com/office/powerpoint/2010/main" val="184331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7472"/>
            <a:ext cx="10972800" cy="643128"/>
          </a:xfrm>
        </p:spPr>
        <p:txBody>
          <a:bodyPr>
            <a:normAutofit fontScale="90000"/>
          </a:bodyPr>
          <a:lstStyle/>
          <a:p>
            <a:pPr algn="ctr"/>
            <a:r>
              <a:rPr lang="en-US" dirty="0" smtClean="0"/>
              <a:t>Resources</a:t>
            </a:r>
            <a:endParaRPr lang="en-US" dirty="0"/>
          </a:p>
        </p:txBody>
      </p:sp>
      <p:sp>
        <p:nvSpPr>
          <p:cNvPr id="3" name="Content Placeholder 2"/>
          <p:cNvSpPr>
            <a:spLocks noGrp="1"/>
          </p:cNvSpPr>
          <p:nvPr>
            <p:ph idx="1"/>
          </p:nvPr>
        </p:nvSpPr>
        <p:spPr>
          <a:xfrm>
            <a:off x="609600" y="990600"/>
            <a:ext cx="10972800" cy="5715000"/>
          </a:xfrm>
        </p:spPr>
        <p:txBody>
          <a:bodyPr>
            <a:normAutofit fontScale="92500" lnSpcReduction="10000"/>
          </a:bodyPr>
          <a:lstStyle/>
          <a:p>
            <a:r>
              <a:rPr lang="en-US" sz="1800" b="1" dirty="0"/>
              <a:t>Financial Action Task Force: </a:t>
            </a:r>
            <a:r>
              <a:rPr lang="en-US" sz="1800" dirty="0">
                <a:hlinkClick r:id="rId2"/>
              </a:rPr>
              <a:t>www.fatf-gafi.org</a:t>
            </a:r>
            <a:endParaRPr lang="en-US" sz="1800" dirty="0"/>
          </a:p>
          <a:p>
            <a:pPr lvl="1"/>
            <a:r>
              <a:rPr lang="en-US" sz="1800" dirty="0"/>
              <a:t>FATF Typologies Proliferation Financing Report (2008</a:t>
            </a:r>
            <a:r>
              <a:rPr lang="en-US" sz="1800" dirty="0" smtClean="0"/>
              <a:t>)</a:t>
            </a:r>
          </a:p>
          <a:p>
            <a:pPr lvl="1"/>
            <a:r>
              <a:rPr lang="en-US" sz="1800" dirty="0" smtClean="0"/>
              <a:t>FATF Guidance on Counter Proliferating (2018)</a:t>
            </a:r>
          </a:p>
          <a:p>
            <a:pPr marL="274320" lvl="1" indent="0">
              <a:buNone/>
            </a:pPr>
            <a:endParaRPr lang="en-US" sz="1800" dirty="0" smtClean="0"/>
          </a:p>
          <a:p>
            <a:r>
              <a:rPr lang="en-US" sz="1800" b="1" dirty="0" smtClean="0"/>
              <a:t>Project Alpha – 60 PF Typologies </a:t>
            </a:r>
            <a:r>
              <a:rPr lang="en-US" sz="1800" dirty="0">
                <a:hlinkClick r:id="rId3"/>
              </a:rPr>
              <a:t>https://</a:t>
            </a:r>
            <a:r>
              <a:rPr lang="en-US" sz="1800" dirty="0" smtClean="0">
                <a:hlinkClick r:id="rId3"/>
              </a:rPr>
              <a:t>www.kcl.ac.uk/alpha/assets/fop-13-october-2017-final.pdf</a:t>
            </a:r>
            <a:r>
              <a:rPr lang="en-US" sz="1800" dirty="0" smtClean="0"/>
              <a:t> </a:t>
            </a:r>
          </a:p>
          <a:p>
            <a:pPr lvl="1"/>
            <a:endParaRPr lang="en-US" sz="1800" dirty="0" smtClean="0"/>
          </a:p>
          <a:p>
            <a:r>
              <a:rPr lang="en-US" sz="1800" b="1" dirty="0" smtClean="0"/>
              <a:t>Financial Reporting Authority: </a:t>
            </a:r>
            <a:r>
              <a:rPr lang="en-US" sz="1800" dirty="0" smtClean="0">
                <a:hlinkClick r:id="rId4"/>
              </a:rPr>
              <a:t>www.fra.gov.ky</a:t>
            </a:r>
            <a:r>
              <a:rPr lang="en-US" sz="1800" dirty="0" smtClean="0"/>
              <a:t> </a:t>
            </a:r>
          </a:p>
          <a:p>
            <a:endParaRPr lang="en-US" sz="1800" dirty="0" smtClean="0"/>
          </a:p>
          <a:p>
            <a:r>
              <a:rPr lang="en-US" sz="1800" b="1" dirty="0" smtClean="0"/>
              <a:t>Office of Financial Sanctions Implementation (UK)</a:t>
            </a:r>
          </a:p>
          <a:p>
            <a:pPr marL="274320" lvl="1" indent="0">
              <a:buNone/>
            </a:pPr>
            <a:r>
              <a:rPr lang="en-US" sz="1800" dirty="0">
                <a:hlinkClick r:id="rId5"/>
              </a:rPr>
              <a:t>https://</a:t>
            </a:r>
            <a:r>
              <a:rPr lang="en-US" sz="1800" dirty="0" smtClean="0">
                <a:hlinkClick r:id="rId5"/>
              </a:rPr>
              <a:t>www.gov.uk/government/publications/current-list-of-designated-persons-terrorism-and-terrorist-financing</a:t>
            </a:r>
            <a:r>
              <a:rPr lang="en-US" sz="1800" dirty="0" smtClean="0"/>
              <a:t> </a:t>
            </a:r>
          </a:p>
          <a:p>
            <a:endParaRPr lang="en-US" sz="1800" dirty="0" smtClean="0"/>
          </a:p>
          <a:p>
            <a:r>
              <a:rPr lang="en-US" sz="1800" b="1" dirty="0" smtClean="0"/>
              <a:t>Royal </a:t>
            </a:r>
            <a:r>
              <a:rPr lang="en-US" sz="1800" b="1" dirty="0"/>
              <a:t>United Services Institute for </a:t>
            </a:r>
            <a:r>
              <a:rPr lang="en-US" sz="1800" b="1" dirty="0" err="1"/>
              <a:t>Defence</a:t>
            </a:r>
            <a:r>
              <a:rPr lang="en-US" sz="1800" b="1" dirty="0"/>
              <a:t> and Security </a:t>
            </a:r>
            <a:r>
              <a:rPr lang="en-US" sz="1800" b="1" dirty="0" smtClean="0"/>
              <a:t>Studies: </a:t>
            </a:r>
            <a:r>
              <a:rPr lang="en-US" sz="1800" dirty="0" smtClean="0">
                <a:hlinkClick r:id="rId6"/>
              </a:rPr>
              <a:t>www.rusi.org</a:t>
            </a:r>
            <a:r>
              <a:rPr lang="en-US" sz="1800" dirty="0" smtClean="0"/>
              <a:t> </a:t>
            </a:r>
          </a:p>
          <a:p>
            <a:pPr lvl="1"/>
            <a:r>
              <a:rPr lang="en-US" sz="1800" dirty="0" smtClean="0"/>
              <a:t>Countering Proliferation Finance: An Introductory Guide for Financial Institutions (2017)</a:t>
            </a:r>
          </a:p>
          <a:p>
            <a:pPr lvl="1"/>
            <a:r>
              <a:rPr lang="en-US" sz="1800" dirty="0" smtClean="0"/>
              <a:t>Guide to Conducting a National Proliferation Risk Assessment (2019)</a:t>
            </a:r>
          </a:p>
          <a:p>
            <a:pPr marL="274320" lvl="1" indent="0">
              <a:buNone/>
            </a:pPr>
            <a:endParaRPr lang="en-US" sz="1800" dirty="0" smtClean="0"/>
          </a:p>
          <a:p>
            <a:r>
              <a:rPr lang="en-US" sz="1800" b="1" dirty="0" smtClean="0"/>
              <a:t>UN </a:t>
            </a:r>
            <a:r>
              <a:rPr lang="en-US" sz="1800" b="1" dirty="0"/>
              <a:t>Panel of Expert Reports on DPRK and </a:t>
            </a:r>
            <a:r>
              <a:rPr lang="en-US" sz="1800" b="1" dirty="0" smtClean="0"/>
              <a:t>Iran </a:t>
            </a:r>
          </a:p>
          <a:p>
            <a:r>
              <a:rPr lang="en-US" sz="1800" dirty="0">
                <a:hlinkClick r:id="rId7"/>
              </a:rPr>
              <a:t>www.un.org/securitycouncil/sanctions/1718/panel_experts/reports</a:t>
            </a:r>
            <a:r>
              <a:rPr lang="en-US" sz="1800" dirty="0"/>
              <a:t> </a:t>
            </a:r>
          </a:p>
          <a:p>
            <a:endParaRPr lang="en-US" sz="1800" b="1" dirty="0" smtClean="0"/>
          </a:p>
          <a:p>
            <a:r>
              <a:rPr lang="en-US" sz="1800" b="1" dirty="0" smtClean="0"/>
              <a:t>UNODC – Role of the FATF on CPF</a:t>
            </a:r>
            <a:endParaRPr lang="en-US" sz="1800" b="1" dirty="0"/>
          </a:p>
          <a:p>
            <a:pPr marL="274320" lvl="1" indent="0">
              <a:buNone/>
            </a:pPr>
            <a:endParaRPr lang="en-US" sz="1800" dirty="0" smtClean="0"/>
          </a:p>
          <a:p>
            <a:pPr lvl="1"/>
            <a:endParaRPr lang="en-US" sz="1800" dirty="0"/>
          </a:p>
          <a:p>
            <a:pPr lvl="1"/>
            <a:endParaRPr lang="en-US" sz="1800" dirty="0" smtClean="0"/>
          </a:p>
          <a:p>
            <a:endParaRPr lang="en-US" dirty="0" smtClean="0"/>
          </a:p>
        </p:txBody>
      </p:sp>
      <p:sp>
        <p:nvSpPr>
          <p:cNvPr id="4" name="Slide Number Placeholder 3"/>
          <p:cNvSpPr>
            <a:spLocks noGrp="1"/>
          </p:cNvSpPr>
          <p:nvPr>
            <p:ph type="sldNum" sz="quarter" idx="12"/>
          </p:nvPr>
        </p:nvSpPr>
        <p:spPr/>
        <p:txBody>
          <a:bodyPr/>
          <a:lstStyle/>
          <a:p>
            <a:fld id="{0F8AF84D-B506-48DA-B211-6005142C208A}" type="slidenum">
              <a:rPr lang="en-US" smtClean="0"/>
              <a:t>51</a:t>
            </a:fld>
            <a:endParaRPr lang="en-US"/>
          </a:p>
        </p:txBody>
      </p:sp>
    </p:spTree>
    <p:extLst>
      <p:ext uri="{BB962C8B-B14F-4D97-AF65-F5344CB8AC3E}">
        <p14:creationId xmlns:p14="http://schemas.microsoft.com/office/powerpoint/2010/main" val="254789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solidFill>
                  <a:srgbClr val="C00000"/>
                </a:solidFill>
              </a:rPr>
              <a:t>Questions</a:t>
            </a:r>
            <a:endParaRPr lang="en-US" sz="3800" dirty="0">
              <a:solidFill>
                <a:srgbClr val="C00000"/>
              </a:solidFill>
            </a:endParaRPr>
          </a:p>
        </p:txBody>
      </p:sp>
      <p:sp>
        <p:nvSpPr>
          <p:cNvPr id="4" name="Slide Number Placeholder 3"/>
          <p:cNvSpPr>
            <a:spLocks noGrp="1"/>
          </p:cNvSpPr>
          <p:nvPr>
            <p:ph type="sldNum" sz="quarter" idx="12"/>
          </p:nvPr>
        </p:nvSpPr>
        <p:spPr/>
        <p:txBody>
          <a:bodyPr/>
          <a:lstStyle/>
          <a:p>
            <a:fld id="{0F8AF84D-B506-48DA-B211-6005142C208A}" type="slidenum">
              <a:rPr lang="en-US" smtClean="0"/>
              <a:t>52</a:t>
            </a:fld>
            <a:endParaRPr lang="en-US"/>
          </a:p>
        </p:txBody>
      </p:sp>
      <p:pic>
        <p:nvPicPr>
          <p:cNvPr id="5" name="Picture 2" descr="Related ima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689146"/>
            <a:ext cx="3124200" cy="451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0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6</a:t>
            </a:fld>
            <a:endParaRPr lang="en-US"/>
          </a:p>
        </p:txBody>
      </p:sp>
      <p:sp>
        <p:nvSpPr>
          <p:cNvPr id="3" name="Title 1"/>
          <p:cNvSpPr txBox="1">
            <a:spLocks/>
          </p:cNvSpPr>
          <p:nvPr/>
        </p:nvSpPr>
        <p:spPr>
          <a:xfrm>
            <a:off x="838200" y="762000"/>
            <a:ext cx="10515600" cy="132556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t>The FATF Recommendations</a:t>
            </a:r>
            <a:endParaRPr lang="en-US" sz="3800" dirty="0"/>
          </a:p>
        </p:txBody>
      </p:sp>
      <p:sp>
        <p:nvSpPr>
          <p:cNvPr id="4" name="Content Placeholder 2"/>
          <p:cNvSpPr txBox="1">
            <a:spLocks/>
          </p:cNvSpPr>
          <p:nvPr/>
        </p:nvSpPr>
        <p:spPr>
          <a:xfrm>
            <a:off x="838200" y="1891174"/>
            <a:ext cx="10752438" cy="4644377"/>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err="1" smtClean="0"/>
              <a:t>Recognised</a:t>
            </a:r>
            <a:r>
              <a:rPr lang="en-US" dirty="0" smtClean="0"/>
              <a:t> as the international standard for combating of money laundering, the financing of terrorism and proliferation of weapons of mass destruction.</a:t>
            </a:r>
          </a:p>
          <a:p>
            <a:pPr algn="just"/>
            <a:endParaRPr lang="en-US" dirty="0" smtClean="0"/>
          </a:p>
          <a:p>
            <a:pPr algn="just"/>
            <a:r>
              <a:rPr lang="en-US" dirty="0" smtClean="0"/>
              <a:t>First issued in 1990, subsequently revised in 1996, 2001, 2003 and most recently in 2012 to ensure that they remain up to date and relevant.</a:t>
            </a:r>
          </a:p>
          <a:p>
            <a:pPr marL="0" indent="0" algn="just">
              <a:buFont typeface="Arial" pitchFamily="34" charset="0"/>
              <a:buNone/>
            </a:pPr>
            <a:endParaRPr lang="en-US" dirty="0" smtClean="0"/>
          </a:p>
          <a:p>
            <a:pPr algn="just"/>
            <a:r>
              <a:rPr lang="en-US" dirty="0" smtClean="0"/>
              <a:t>Countries are encouraged to implement the standards into their own domestic laws. </a:t>
            </a:r>
          </a:p>
          <a:p>
            <a:endParaRPr lang="en-US" dirty="0"/>
          </a:p>
        </p:txBody>
      </p:sp>
    </p:spTree>
    <p:extLst>
      <p:ext uri="{BB962C8B-B14F-4D97-AF65-F5344CB8AC3E}">
        <p14:creationId xmlns:p14="http://schemas.microsoft.com/office/powerpoint/2010/main" val="242145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7</a:t>
            </a:fld>
            <a:endParaRPr lang="en-US"/>
          </a:p>
        </p:txBody>
      </p:sp>
      <p:sp>
        <p:nvSpPr>
          <p:cNvPr id="3" name="Title 1">
            <a:extLst>
              <a:ext uri="{FF2B5EF4-FFF2-40B4-BE49-F238E27FC236}">
                <a16:creationId xmlns="" xmlns:a16="http://schemas.microsoft.com/office/drawing/2014/main" id="{EA0D9B4E-C292-45AA-8116-562703040382}"/>
              </a:ext>
            </a:extLst>
          </p:cNvPr>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solidFill>
                  <a:srgbClr val="C00000"/>
                </a:solidFill>
                <a:latin typeface="+mn-lt"/>
                <a:cs typeface="Segoe UI" panose="020B0502040204020203" pitchFamily="34" charset="0"/>
              </a:rPr>
              <a:t>Methodology</a:t>
            </a:r>
            <a:endParaRPr lang="en-US" sz="3800" dirty="0">
              <a:solidFill>
                <a:srgbClr val="C00000"/>
              </a:solidFill>
              <a:latin typeface="+mn-lt"/>
              <a:cs typeface="Segoe UI" panose="020B0502040204020203" pitchFamily="34" charset="0"/>
            </a:endParaRPr>
          </a:p>
        </p:txBody>
      </p:sp>
      <p:sp>
        <p:nvSpPr>
          <p:cNvPr id="4" name="Content Placeholder 2"/>
          <p:cNvSpPr txBox="1">
            <a:spLocks/>
          </p:cNvSpPr>
          <p:nvPr/>
        </p:nvSpPr>
        <p:spPr>
          <a:xfrm>
            <a:off x="838200" y="1825625"/>
            <a:ext cx="10515600" cy="4351338"/>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500" b="1" dirty="0" smtClean="0">
                <a:latin typeface="Arial" panose="020B0604020202020204" pitchFamily="34" charset="0"/>
                <a:cs typeface="Arial" panose="020B0604020202020204" pitchFamily="34" charset="0"/>
              </a:rPr>
              <a:t>Technical Compliance </a:t>
            </a:r>
          </a:p>
          <a:p>
            <a:pPr marL="0" indent="0">
              <a:buFont typeface="Arial" pitchFamily="34" charset="0"/>
              <a:buNone/>
            </a:pPr>
            <a:r>
              <a:rPr lang="en-US" sz="2500" dirty="0" smtClean="0">
                <a:latin typeface="Arial" panose="020B0604020202020204" pitchFamily="34" charset="0"/>
                <a:cs typeface="Arial" panose="020B0604020202020204" pitchFamily="34" charset="0"/>
              </a:rPr>
              <a:t>		- Do we have the legal requirements/ framework in place 			  to combat ML, TF and PF?</a:t>
            </a:r>
          </a:p>
          <a:p>
            <a:pPr marL="0" indent="0">
              <a:buFont typeface="Arial" pitchFamily="34" charset="0"/>
              <a:buNone/>
            </a:pPr>
            <a:endParaRPr lang="en-US" sz="2500" dirty="0" smtClean="0">
              <a:latin typeface="Arial" panose="020B0604020202020204" pitchFamily="34" charset="0"/>
              <a:cs typeface="Arial" panose="020B0604020202020204" pitchFamily="34" charset="0"/>
            </a:endParaRPr>
          </a:p>
          <a:p>
            <a:pPr marL="0" indent="0">
              <a:buFont typeface="Arial" pitchFamily="34" charset="0"/>
              <a:buNone/>
            </a:pPr>
            <a:endParaRPr lang="en-US" sz="2500" dirty="0" smtClean="0">
              <a:latin typeface="Arial" panose="020B0604020202020204" pitchFamily="34" charset="0"/>
              <a:cs typeface="Arial" panose="020B0604020202020204" pitchFamily="34" charset="0"/>
            </a:endParaRPr>
          </a:p>
          <a:p>
            <a:r>
              <a:rPr lang="en-US" sz="2500" b="1" dirty="0" smtClean="0">
                <a:latin typeface="Arial" panose="020B0604020202020204" pitchFamily="34" charset="0"/>
                <a:cs typeface="Arial" panose="020B0604020202020204" pitchFamily="34" charset="0"/>
              </a:rPr>
              <a:t>Effectiveness</a:t>
            </a:r>
          </a:p>
          <a:p>
            <a:pPr marL="0" indent="0">
              <a:buFont typeface="Arial" pitchFamily="34" charset="0"/>
              <a:buNone/>
            </a:pPr>
            <a:r>
              <a:rPr lang="en-US" sz="2500" b="1" dirty="0" smtClean="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How well does the AML/CFT/CPF framework operate?</a:t>
            </a:r>
          </a:p>
          <a:p>
            <a:pPr marL="0" indent="0" algn="just">
              <a:buFont typeface="Arial" pitchFamily="34" charset="0"/>
              <a:buNone/>
            </a:pPr>
            <a:r>
              <a:rPr lang="en-US" sz="2500" dirty="0" smtClean="0">
                <a:latin typeface="Arial" panose="020B0604020202020204" pitchFamily="34" charset="0"/>
                <a:cs typeface="Arial" panose="020B0604020202020204" pitchFamily="34" charset="0"/>
              </a:rPr>
              <a:t>		- The FATF assesses effectiveness primarily on the basis 		  	 of eleven Immediate Outcomes.</a:t>
            </a:r>
          </a:p>
          <a:p>
            <a:pPr marL="0" indent="0">
              <a:buFont typeface="Arial" pitchFamily="34" charse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9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8</a:t>
            </a:fld>
            <a:endParaRPr lang="en-US"/>
          </a:p>
        </p:txBody>
      </p:sp>
      <p:sp>
        <p:nvSpPr>
          <p:cNvPr id="3"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t>The Caribbean Financial Action Task Force (CFATF)</a:t>
            </a:r>
            <a:endParaRPr lang="en-US" sz="3800" dirty="0"/>
          </a:p>
        </p:txBody>
      </p:sp>
      <p:sp>
        <p:nvSpPr>
          <p:cNvPr id="4" name="Content Placeholder 2"/>
          <p:cNvSpPr txBox="1">
            <a:spLocks/>
          </p:cNvSpPr>
          <p:nvPr/>
        </p:nvSpPr>
        <p:spPr>
          <a:xfrm>
            <a:off x="883920" y="1914063"/>
            <a:ext cx="10515600" cy="4303858"/>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fontAlgn="base"/>
            <a:r>
              <a:rPr lang="en-US" dirty="0" smtClean="0">
                <a:latin typeface="+mj-lt"/>
              </a:rPr>
              <a:t>FATF-style regional body (FSRB) in the Caribbean established in May 1990 </a:t>
            </a:r>
          </a:p>
          <a:p>
            <a:pPr algn="just" fontAlgn="base"/>
            <a:endParaRPr lang="en-US" dirty="0" smtClean="0">
              <a:latin typeface="+mj-lt"/>
            </a:endParaRPr>
          </a:p>
          <a:p>
            <a:pPr algn="just" fontAlgn="base"/>
            <a:r>
              <a:rPr lang="en-US" dirty="0" smtClean="0">
                <a:latin typeface="+mj-lt"/>
              </a:rPr>
              <a:t>Has associate member status within the FATF</a:t>
            </a:r>
          </a:p>
          <a:p>
            <a:pPr algn="just"/>
            <a:endParaRPr lang="en-US" dirty="0" smtClean="0">
              <a:latin typeface="+mj-lt"/>
            </a:endParaRPr>
          </a:p>
          <a:p>
            <a:pPr algn="just"/>
            <a:r>
              <a:rPr lang="en-US" dirty="0" smtClean="0">
                <a:latin typeface="+mj-lt"/>
              </a:rPr>
              <a:t>CFATF members endorse and implement the FATF Forty Recommendations </a:t>
            </a:r>
          </a:p>
          <a:p>
            <a:pPr algn="just"/>
            <a:endParaRPr lang="en-US" dirty="0" smtClean="0">
              <a:latin typeface="+mj-lt"/>
            </a:endParaRPr>
          </a:p>
          <a:p>
            <a:pPr algn="just"/>
            <a:r>
              <a:rPr lang="en-US" dirty="0" smtClean="0">
                <a:latin typeface="+mj-lt"/>
              </a:rPr>
              <a:t>Membership of CFATF includes the Cayman Islands</a:t>
            </a:r>
          </a:p>
          <a:p>
            <a:pPr algn="just"/>
            <a:endParaRPr lang="en-US" dirty="0" smtClean="0">
              <a:latin typeface="+mj-lt"/>
            </a:endParaRPr>
          </a:p>
          <a:p>
            <a:pPr algn="just"/>
            <a:r>
              <a:rPr lang="en-US" dirty="0" smtClean="0">
                <a:latin typeface="+mj-lt"/>
              </a:rPr>
              <a:t>CFATF Plenary usually meets two times per year</a:t>
            </a:r>
            <a:endParaRPr lang="en-US" dirty="0">
              <a:latin typeface="+mj-lt"/>
            </a:endParaRPr>
          </a:p>
        </p:txBody>
      </p:sp>
    </p:spTree>
    <p:extLst>
      <p:ext uri="{BB962C8B-B14F-4D97-AF65-F5344CB8AC3E}">
        <p14:creationId xmlns:p14="http://schemas.microsoft.com/office/powerpoint/2010/main" val="334438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8AF84D-B506-48DA-B211-6005142C208A}" type="slidenum">
              <a:rPr lang="en-US" smtClean="0"/>
              <a:t>9</a:t>
            </a:fld>
            <a:endParaRPr lang="en-US"/>
          </a:p>
        </p:txBody>
      </p:sp>
      <p:sp>
        <p:nvSpPr>
          <p:cNvPr id="3" name="Title 1"/>
          <p:cNvSpPr txBox="1">
            <a:spLocks/>
          </p:cNvSpPr>
          <p:nvPr/>
        </p:nvSpPr>
        <p:spPr>
          <a:xfrm>
            <a:off x="838200" y="533400"/>
            <a:ext cx="10515600" cy="994118"/>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800" dirty="0" smtClean="0">
                <a:latin typeface="+mn-lt"/>
              </a:rPr>
              <a:t>Cayman Islands Mutual Evaluation Report (MER)</a:t>
            </a:r>
            <a:endParaRPr lang="en-US" sz="3800" dirty="0">
              <a:latin typeface="+mn-lt"/>
            </a:endParaRPr>
          </a:p>
        </p:txBody>
      </p:sp>
      <p:sp>
        <p:nvSpPr>
          <p:cNvPr id="4" name="Content Placeholder 2"/>
          <p:cNvSpPr txBox="1">
            <a:spLocks/>
          </p:cNvSpPr>
          <p:nvPr/>
        </p:nvSpPr>
        <p:spPr>
          <a:xfrm>
            <a:off x="1165412" y="1676400"/>
            <a:ext cx="10188388" cy="395343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smtClean="0"/>
              <a:t>Published in March 2019</a:t>
            </a:r>
          </a:p>
          <a:p>
            <a:pPr marL="0" indent="0" algn="just">
              <a:buFont typeface="Arial" pitchFamily="34" charset="0"/>
              <a:buNone/>
            </a:pPr>
            <a:endParaRPr lang="en-US" dirty="0" smtClean="0"/>
          </a:p>
          <a:p>
            <a:pPr algn="just"/>
            <a:r>
              <a:rPr lang="en-US" dirty="0" smtClean="0"/>
              <a:t>Produced from a mutual “peer review” mechanism aimed at ensuring CFATF members comply with the FATF Standards.</a:t>
            </a:r>
          </a:p>
          <a:p>
            <a:pPr algn="just"/>
            <a:endParaRPr lang="en-US" dirty="0" smtClean="0"/>
          </a:p>
          <a:p>
            <a:pPr algn="just"/>
            <a:r>
              <a:rPr lang="en-US" dirty="0" smtClean="0"/>
              <a:t>Analyses the level of compliance with the FATF 40 Recommendations and the level of effectiveness of the AML / CFT system</a:t>
            </a:r>
          </a:p>
          <a:p>
            <a:pPr algn="just"/>
            <a:endParaRPr lang="en-US" dirty="0"/>
          </a:p>
          <a:p>
            <a:pPr algn="just"/>
            <a:r>
              <a:rPr lang="en-US" dirty="0" smtClean="0"/>
              <a:t>Provides recommendations on how the regime could be strengthened.</a:t>
            </a:r>
          </a:p>
          <a:p>
            <a:endParaRPr lang="en-US" dirty="0"/>
          </a:p>
        </p:txBody>
      </p:sp>
    </p:spTree>
    <p:extLst>
      <p:ext uri="{BB962C8B-B14F-4D97-AF65-F5344CB8AC3E}">
        <p14:creationId xmlns:p14="http://schemas.microsoft.com/office/powerpoint/2010/main" val="146734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24010</TotalTime>
  <Words>2576</Words>
  <Application>Microsoft Office PowerPoint</Application>
  <PresentationFormat>Widescreen</PresentationFormat>
  <Paragraphs>569</Paragraphs>
  <Slides>52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Bodoni MT</vt:lpstr>
      <vt:lpstr>Calibri</vt:lpstr>
      <vt:lpstr>Helvetica Light</vt:lpstr>
      <vt:lpstr>Segoe UI</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DPRK Typology – Weihai World Shipping Freight</vt:lpstr>
      <vt:lpstr>DPRK Typology – Weihai World Shipping Freight</vt:lpstr>
      <vt:lpstr>DPRK Typology – Weihai World Shipping Freight</vt:lpstr>
      <vt:lpstr>DPRK Typology 2 – Beyond the TFS list</vt:lpstr>
      <vt:lpstr>Iran Typology 1 – Corporate Structuring</vt:lpstr>
      <vt:lpstr>Iran Typology 1 – Corporate Structuring</vt:lpstr>
      <vt:lpstr>Iran Typology 2 – IFCs</vt:lpstr>
      <vt:lpstr>Iran Typology 2 – IFCs</vt:lpstr>
      <vt:lpstr>Generic Typology - Professional Services Firm </vt:lpstr>
      <vt:lpstr>Typologies related to legal profession</vt:lpstr>
      <vt:lpstr>Red Flags relevant to Legal Profession</vt:lpstr>
      <vt:lpstr>Red Flags relevant to Legal Profession</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CUSTOMS FILES</dc:title>
  <dc:creator>Administrator</dc:creator>
  <cp:lastModifiedBy>Gillies, Kerri-Ann</cp:lastModifiedBy>
  <cp:revision>375</cp:revision>
  <cp:lastPrinted>2019-10-29T02:42:59Z</cp:lastPrinted>
  <dcterms:created xsi:type="dcterms:W3CDTF">2014-05-28T16:05:44Z</dcterms:created>
  <dcterms:modified xsi:type="dcterms:W3CDTF">2019-10-30T20:14:02Z</dcterms:modified>
</cp:coreProperties>
</file>