
<file path=[Content_Types].xml><?xml version="1.0" encoding="utf-8"?>
<Types xmlns="http://schemas.openxmlformats.org/package/2006/content-types">
  <Default Extension="png" ContentType="image/png"/>
  <Default Extension="emf" ContentType="image/x-emf"/>
  <Default Extension="jpeg" ContentType="image/jpeg"/>
  <Default Extension="vml" ContentType="application/vnd.openxmlformats-officedocument.vmlDrawing"/>
  <Default Extension="rels" ContentType="application/vnd.openxmlformats-package.relationships+xml"/>
  <Default Extension="bin" ContentType="application/vnd.openxmlformats-officedocument.oleObject"/>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autoCompressPictures="0">
  <p:sldMasterIdLst>
    <p:sldMasterId r:id="rId1" id="2147483648"/>
  </p:sldMasterIdLst>
  <p:notesMasterIdLst>
    <p:notesMasterId r:id="rId36"/>
  </p:notesMasterIdLst>
  <p:sldIdLst>
    <p:sldId r:id="rId2" id="256"/>
    <p:sldId r:id="rId3" id="260"/>
    <p:sldId r:id="rId4" id="267"/>
    <p:sldId r:id="rId5" id="268"/>
    <p:sldId r:id="rId6" id="296"/>
    <p:sldId r:id="rId7" id="269"/>
    <p:sldId r:id="rId8" id="308"/>
    <p:sldId r:id="rId9" id="297"/>
    <p:sldId r:id="rId10" id="262"/>
    <p:sldId r:id="rId11" id="272"/>
    <p:sldId r:id="rId12" id="263"/>
    <p:sldId r:id="rId13" id="273"/>
    <p:sldId r:id="rId14" id="274"/>
    <p:sldId r:id="rId15" id="275"/>
    <p:sldId r:id="rId16" id="276"/>
    <p:sldId r:id="rId17" id="277"/>
    <p:sldId r:id="rId18" id="278"/>
    <p:sldId r:id="rId19" id="283"/>
    <p:sldId r:id="rId20" id="284"/>
    <p:sldId r:id="rId21" id="286"/>
    <p:sldId r:id="rId22" id="287"/>
    <p:sldId r:id="rId23" id="288"/>
    <p:sldId r:id="rId24" id="289"/>
    <p:sldId r:id="rId25" id="291"/>
    <p:sldId r:id="rId26" id="292"/>
    <p:sldId r:id="rId27" id="311"/>
    <p:sldId r:id="rId28" id="309"/>
    <p:sldId r:id="rId29" id="310"/>
    <p:sldId r:id="rId30" id="312"/>
    <p:sldId r:id="rId31" id="313"/>
    <p:sldId r:id="rId32" id="314"/>
    <p:sldId r:id="rId33" id="315"/>
    <p:sldId r:id="rId34" id="316"/>
    <p:sldId r:id="rId35" id="3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52">
          <p15:clr>
            <a:srgbClr val="A4A3A4"/>
          </p15:clr>
        </p15:guide>
        <p15:guide id="3" orient="horz" pos="2704">
          <p15:clr>
            <a:srgbClr val="A4A3A4"/>
          </p15:clr>
        </p15:guide>
        <p15:guide id="4" orient="horz" pos="1797">
          <p15:clr>
            <a:srgbClr val="A4A3A4"/>
          </p15:clr>
        </p15:guide>
        <p15:guide id="5" orient="horz" pos="3249">
          <p15:clr>
            <a:srgbClr val="A4A3A4"/>
          </p15:clr>
        </p15:guide>
        <p15:guide id="6" orient="horz" pos="1038">
          <p15:clr>
            <a:srgbClr val="A4A3A4"/>
          </p15:clr>
        </p15:guide>
        <p15:guide id="7" orient="horz" pos="1355">
          <p15:clr>
            <a:srgbClr val="A4A3A4"/>
          </p15:clr>
        </p15:guide>
        <p15:guide id="8" orient="horz" pos="3974">
          <p15:clr>
            <a:srgbClr val="A4A3A4"/>
          </p15:clr>
        </p15:guide>
        <p15:guide id="9" pos="2880">
          <p15:clr>
            <a:srgbClr val="A4A3A4"/>
          </p15:clr>
        </p15:guide>
        <p15:guide id="10" pos="230">
          <p15:clr>
            <a:srgbClr val="A4A3A4"/>
          </p15:clr>
        </p15:guide>
        <p15:guide id="11" pos="5536">
          <p15:clr>
            <a:srgbClr val="A4A3A4"/>
          </p15:clr>
        </p15:guide>
        <p15:guide id="12" pos="1216">
          <p15:clr>
            <a:srgbClr val="A4A3A4"/>
          </p15:clr>
        </p15:guide>
        <p15:guide id="13" pos="51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B"/>
    <a:srgbClr val="A8A8A9"/>
    <a:srgbClr val="444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fill>
          <a:solidFill>
            <a:schemeClr val="tx1">
              <a:alpha val="20000"/>
            </a:schemeClr>
          </a:solidFill>
        </a:fill>
      </a:tcStyle>
    </a:band1H>
    <a:band1V>
      <a:tcStyle>
        <a:fill>
          <a:solidFill>
            <a:schemeClr val="tx1">
              <a:alpha val="20000"/>
            </a:schemeClr>
          </a:solidFill>
        </a:fill>
      </a:tcStyle>
    </a:band1V>
    <a:lastCol>
      <a:tcTxStyle b="on"/>
    </a:lastCol>
    <a:firstCol>
      <a:tcTxStyle b="on"/>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fill>
          <a:solidFill>
            <a:schemeClr val="accent6">
              <a:alpha val="20000"/>
            </a:schemeClr>
          </a:solidFill>
        </a:fill>
      </a:tcStyle>
    </a:band1H>
    <a:band1V>
      <a:tcStyle>
        <a:fill>
          <a:solidFill>
            <a:schemeClr val="accent6">
              <a:alpha val="20000"/>
            </a:schemeClr>
          </a:solidFill>
        </a:fill>
      </a:tcStyle>
    </a:band1V>
    <a:lastCol>
      <a:tcTxStyle b="on"/>
    </a:lastCol>
    <a:firstCol>
      <a:tcTxStyle b="on"/>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fill>
          <a:solidFill>
            <a:schemeClr val="tx1">
              <a:alpha val="20000"/>
            </a:schemeClr>
          </a:solidFill>
        </a:fill>
      </a:tcStyle>
    </a:band1H>
    <a:band1V>
      <a:tcStyle>
        <a:fill>
          <a:solidFill>
            <a:schemeClr val="tx1">
              <a:alpha val="20000"/>
            </a:schemeClr>
          </a:solidFill>
        </a:fill>
      </a:tcStyle>
    </a:band1V>
    <a:lastCol>
      <a:tcTxStyle b="on"/>
    </a:lastCol>
    <a:firstCol>
      <a:tcTxStyle b="on"/>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4" d="100"/>
          <a:sy n="54" d="100"/>
        </p:scale>
        <p:origin x="66" y="426"/>
      </p:cViewPr>
      <p:guideLst>
        <p:guide orient="horz" pos="2160"/>
        <p:guide orient="horz" pos="352"/>
        <p:guide orient="horz" pos="2704"/>
        <p:guide orient="horz" pos="1797"/>
        <p:guide orient="horz" pos="3249"/>
        <p:guide orient="horz" pos="1038"/>
        <p:guide orient="horz" pos="1355"/>
        <p:guide orient="horz" pos="3974"/>
        <p:guide pos="2880"/>
        <p:guide pos="230"/>
        <p:guide pos="5536"/>
        <p:guide pos="1216"/>
        <p:guide pos="51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notesMaster" Target="notesMasters/notesMaster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3.xml" /><Relationship Id="rId40" Type="http://schemas.openxmlformats.org/officeDocument/2006/relationships/tableStyles" Target="tableStyles.xml" /><Relationship Id="rId49" Type="http://schemas.microsoft.com/office/2015/10/relationships/revisionInfo" Target="revisionInfo.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p:spPr>
        <p:txBody>
          <a:bodyPr vert="horz" lIns="93177" tIns="46589" rIns="93177" bIns="46589" rtlCol="0"/>
          <a:lstStyle>
            <a:lvl1pPr algn="r">
              <a:defRPr sz="1200"/>
            </a:lvl1pPr>
          </a:lstStyle>
          <a:p>
            <a:fld id="{4A27A46A-97E9-476E-9D29-8CCA81176595}" type="datetimeFigureOut">
              <a:rPr lang="en-GB" smtClean="0"/>
              <a:t>04/10/2019</a:t>
            </a:fld>
            <a:endParaRPr lang="en-GB"/>
          </a:p>
        </p:txBody>
      </p:sp>
      <p:sp>
        <p:nvSpPr>
          <p:cNvPr id="4" name="Slide Image Placeholder 3"/>
          <p:cNvSpPr>
            <a:spLocks noGrp="1" noRot="1" noChangeAspect="1"/>
          </p:cNvSpPr>
          <p:nvPr>
            <p:ph type="sldImg" idx="2"/>
          </p:nvPr>
        </p:nvSpPr>
        <p:spPr>
          <a:xfrm>
            <a:off x="1181100" y="696913"/>
            <a:ext cx="4648200" cy="3486150"/>
          </a:xfrm>
          <a:prstGeom prst="rect"/>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p:spPr>
        <p:txBody>
          <a:bodyPr vert="horz" lIns="93177" tIns="46589" rIns="93177" bIns="46589"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6" name="Footer Placeholder 5"/>
          <p:cNvSpPr>
            <a:spLocks noGrp="1"/>
          </p:cNvSpPr>
          <p:nvPr>
            <p:ph type="ftr" sz="quarter" idx="4"/>
          </p:nvPr>
        </p:nvSpPr>
        <p:spPr>
          <a:xfrm>
            <a:off x="0" y="8829967"/>
            <a:ext cx="3037840" cy="464820"/>
          </a:xfrm>
          <a:prstGeom prst="rect"/>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p:spPr>
        <p:txBody>
          <a:bodyPr vert="horz" lIns="93177" tIns="46589" rIns="93177" bIns="46589" rtlCol="0" anchor="b"/>
          <a:lstStyle>
            <a:lvl1pPr algn="r">
              <a:defRPr sz="1200"/>
            </a:lvl1pPr>
          </a:lstStyle>
          <a:p>
            <a:fld id="{12338B4B-0ABB-4ED1-A897-B24B71349217}" type="slidenum">
              <a:rPr lang="en-GB" smtClean="0"/>
              <a:t>‹#›</a:t>
            </a:fld>
            <a:endParaRPr lang="en-GB"/>
          </a:p>
        </p:txBody>
      </p:sp>
    </p:spTree>
    <p:extLst>
      <p:ext uri="{BB962C8B-B14F-4D97-AF65-F5344CB8AC3E}">
        <p14:creationId xmlns:p14="http://schemas.microsoft.com/office/powerpoint/2010/main" val="143750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4.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5.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6.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7.png" /><Relationship Id="rId3" Type="http://schemas.openxmlformats.org/officeDocument/2006/relationships/image" Target="../media/image2.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8.png" /><Relationship Id="rId3" Type="http://schemas.openxmlformats.org/officeDocument/2006/relationships/image" Target="../media/image2.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9.png" /><Relationship Id="rId3" Type="http://schemas.openxmlformats.org/officeDocument/2006/relationships/image" Target="../media/image2.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0.png"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a:fillRect/>
          </a:stretch>
        </p:blipFill>
        <p:spPr>
          <a:xfrm>
            <a:off x="360338" y="550080"/>
            <a:ext cx="1408848" cy="355556"/>
          </a:xfrm>
          <a:prstGeom prst="rect"/>
        </p:spPr>
      </p:pic>
      <p:sp>
        <p:nvSpPr>
          <p:cNvPr id="2" name="Title 1"/>
          <p:cNvSpPr>
            <a:spLocks noGrp="1"/>
          </p:cNvSpPr>
          <p:nvPr>
            <p:ph type="ctrTitle"/>
          </p:nvPr>
        </p:nvSpPr>
        <p:spPr>
          <a:xfrm>
            <a:off x="360000" y="1604521"/>
            <a:ext cx="7772400" cy="960384"/>
          </a:xfrm>
          <a:prstGeom prst="rect"/>
        </p:spPr>
        <p:txBody>
          <a:bodyPr lIns="0" tIns="0" rIns="0" bIns="0" anchor="t" anchorCtr="0">
            <a:normAutofit/>
          </a:bodyPr>
          <a:lstStyle>
            <a:lvl1pPr algn="l">
              <a:lnSpc>
                <a:spcPts val="4200"/>
              </a:lnSpc>
              <a:defRPr sz="4000" b="0" cap="none" baseline="0">
                <a:solidFill>
                  <a:schemeClr val="bg1"/>
                </a:solidFill>
              </a:defRPr>
            </a:lvl1pPr>
          </a:lstStyle>
          <a:p>
            <a:r>
              <a:rPr lang="en-US" dirty="1" smtClean="0"/>
              <a:t>Click to edit Master title style</a:t>
            </a:r>
            <a:endParaRPr lang="en-US"/>
          </a:p>
        </p:txBody>
      </p:sp>
      <p:sp>
        <p:nvSpPr>
          <p:cNvPr id="3" name="Subtitle 2"/>
          <p:cNvSpPr>
            <a:spLocks noGrp="1"/>
          </p:cNvSpPr>
          <p:nvPr>
            <p:ph type="subTitle" idx="1"/>
          </p:nvPr>
        </p:nvSpPr>
        <p:spPr>
          <a:xfrm>
            <a:off x="360000" y="2194200"/>
            <a:ext cx="6400800" cy="946768"/>
          </a:xfrm>
        </p:spPr>
        <p:txBody>
          <a:bodyPr lIns="0" tIns="0" rIns="0" bIns="0">
            <a:normAutofit/>
          </a:bodyPr>
          <a:lstStyle>
            <a:lvl1pPr marL="0" indent="0" algn="l">
              <a:lnSpc>
                <a:spcPts val="1200"/>
              </a:lnSpc>
              <a:spcBef>
                <a:spcPct val="0"/>
              </a:spcBef>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7" name="Straight Connector 6"/>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srcRect/>
          <a:stretch>
            <a:fillRect/>
          </a:stretch>
        </p:blipFill>
        <p:spPr>
          <a:xfrm>
            <a:off x="0" y="0"/>
            <a:ext cx="9143999" cy="6857999"/>
          </a:xfrm>
          <a:prstGeom prst="rect"/>
        </p:spPr>
      </p:pic>
    </p:spTree>
    <p:extLst>
      <p:ext uri="{BB962C8B-B14F-4D97-AF65-F5344CB8AC3E}">
        <p14:creationId xmlns:p14="http://schemas.microsoft.com/office/powerpoint/2010/main" val="622007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1932168" y="370274"/>
            <a:ext cx="6775200" cy="946800"/>
          </a:xfrm>
          <a:prstGeom prst="rect"/>
        </p:spPr>
        <p:txBody>
          <a:bodyPr lIns="0" tIns="0" rIns="0" bIns="0">
            <a:noAutofit/>
          </a:bodyPr>
          <a:lstStyle>
            <a:lvl1pPr marL="0" indent="0" algn="l" defTabSz="914400" rtl="0" eaLnBrk="1" latinLnBrk="0" hangingPunct="1">
              <a:lnSpc>
                <a:spcPct val="100000"/>
              </a:lnSpc>
              <a:spcBef>
                <a:spcPct val="0"/>
              </a:spcBef>
              <a:buFont typeface="Arial" panose="020b0604020202020204" pitchFamily="34" charset="0"/>
              <a:buNone/>
              <a:defRPr lang="en-GB" sz="3000" b="0" kern="1200" cap="none" baseline="0">
                <a:solidFill>
                  <a:schemeClr val="accent1"/>
                </a:solidFill>
                <a:latin typeface="+mn-lt"/>
                <a:ea typeface="+mn-ea"/>
                <a:cs typeface="+mn-cs"/>
              </a:defRPr>
            </a:lvl1pPr>
          </a:lstStyle>
          <a:p>
            <a:r>
              <a:rPr lang="en-US" dirty="1" smtClean="0"/>
              <a:t>Click to edit Master title style</a:t>
            </a:r>
            <a:endParaRPr lang="en-GB"/>
          </a:p>
        </p:txBody>
      </p:sp>
      <p:cxnSp>
        <p:nvCxnSpPr>
          <p:cNvPr id="9" name="Straight Connector 8"/>
          <p:cNvCxnSpPr/>
          <p:nvPr userDrawn="1"/>
        </p:nvCxnSpPr>
        <p:spPr>
          <a:xfrm>
            <a:off x="1914120" y="1649880"/>
            <a:ext cx="0" cy="370620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252860" y="1649880"/>
            <a:ext cx="0" cy="370620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591600" y="1649880"/>
            <a:ext cx="0" cy="370620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13"/>
          <p:cNvSpPr>
            <a:spLocks noGrp="1"/>
          </p:cNvSpPr>
          <p:nvPr>
            <p:ph type="ftr" sz="quarter" idx="11"/>
          </p:nvPr>
        </p:nvSpPr>
        <p:spPr/>
        <p:txBody>
          <a:bodyPr/>
          <a:lstStyle/>
          <a:p>
            <a:r>
              <a:rPr lang="en-GB" dirty="1"/>
              <a:t>PRESENTATION TITLE TO BE WRITTEN HERE</a:t>
            </a:r>
          </a:p>
        </p:txBody>
      </p:sp>
      <p:sp>
        <p:nvSpPr>
          <p:cNvPr id="15" name="Slide Number Placeholder 14"/>
          <p:cNvSpPr>
            <a:spLocks noGrp="1"/>
          </p:cNvSpPr>
          <p:nvPr>
            <p:ph type="sldNum" sz="quarter" idx="12"/>
          </p:nvPr>
        </p:nvSpPr>
        <p:spPr>
          <a:xfrm>
            <a:off x="6646232" y="355217"/>
            <a:ext cx="2133600" cy="365125"/>
          </a:xfrm>
        </p:spPr>
        <p:txBody>
          <a:bodyPr/>
          <a:lstStyle/>
          <a:p>
            <a:fld id="{F48A7041-75ED-49BF-A6FB-EF3B1A51D6F3}" type="slidenum">
              <a:rPr lang="en-GB" smtClean="0"/>
              <a:t>‹#›</a:t>
            </a:fld>
            <a:endParaRPr lang="en-GB"/>
          </a:p>
        </p:txBody>
      </p:sp>
      <p:cxnSp>
        <p:nvCxnSpPr>
          <p:cNvPr id="16" name="Straight Connector 15"/>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373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Option 1">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0" y="1600200"/>
            <a:ext cx="6242050" cy="4708525"/>
          </a:xfrm>
        </p:spPr>
        <p:txBody>
          <a:bodyPr lIns="0" tIns="0" rIns="0" bIns="0"/>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GB"/>
          </a:p>
        </p:txBody>
      </p:sp>
      <p:sp>
        <p:nvSpPr>
          <p:cNvPr id="5" name="Footer Placeholder 4"/>
          <p:cNvSpPr>
            <a:spLocks noGrp="1"/>
          </p:cNvSpPr>
          <p:nvPr>
            <p:ph type="ftr" sz="quarter" idx="11"/>
          </p:nvPr>
        </p:nvSpPr>
        <p:spPr/>
        <p:txBody>
          <a:bodyPr/>
          <a:lstStyle/>
          <a:p>
            <a:r>
              <a:rPr lang="en-GB" dirty="1"/>
              <a:t>PRESENTATION TITLE TO BE WRITTEN HERE</a:t>
            </a:r>
          </a:p>
        </p:txBody>
      </p:sp>
      <p:sp>
        <p:nvSpPr>
          <p:cNvPr id="6" name="Slide Number Placeholder 5"/>
          <p:cNvSpPr>
            <a:spLocks noGrp="1"/>
          </p:cNvSpPr>
          <p:nvPr>
            <p:ph type="sldNum" sz="quarter" idx="12"/>
          </p:nvPr>
        </p:nvSpPr>
        <p:spPr/>
        <p:txBody>
          <a:bodyPr/>
          <a:lstStyle/>
          <a:p>
            <a:fld id="{F48A7041-75ED-49BF-A6FB-EF3B1A51D6F3}" type="slidenum">
              <a:rPr lang="en-GB" smtClean="0"/>
              <a:t>‹#›</a:t>
            </a:fld>
            <a:endParaRPr lang="en-GB"/>
          </a:p>
        </p:txBody>
      </p:sp>
      <p:sp>
        <p:nvSpPr>
          <p:cNvPr id="7" name="Subtitle 2"/>
          <p:cNvSpPr>
            <a:spLocks noGrp="1"/>
          </p:cNvSpPr>
          <p:nvPr>
            <p:ph type="subTitle" idx="13"/>
          </p:nvPr>
        </p:nvSpPr>
        <p:spPr>
          <a:xfrm>
            <a:off x="1933200" y="370800"/>
            <a:ext cx="6272730" cy="946768"/>
          </a:xfrm>
        </p:spPr>
        <p:txBody>
          <a:bodyPr lIns="0" tIns="0" rIns="0" bIns="0">
            <a:normAutofit/>
          </a:bodyPr>
          <a:lstStyle>
            <a:lvl1pPr marL="0" indent="0" algn="l">
              <a:lnSpc>
                <a:spcPct val="100000"/>
              </a:lnSpc>
              <a:spcBef>
                <a:spcPct val="0"/>
              </a:spcBef>
              <a:buNone/>
              <a:defRPr sz="3000" b="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8" name="Straight Connector 7"/>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754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Option 2">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0" y="1600200"/>
            <a:ext cx="6242050" cy="4708525"/>
          </a:xfrm>
        </p:spPr>
        <p:txBody>
          <a:bodyPr lIns="0" tIns="0" rIns="0" bIns="0">
            <a:normAutofit/>
          </a:bodyPr>
          <a:lstStyle>
            <a:lvl1pPr>
              <a:lnSpc>
                <a:spcPts val="2000"/>
              </a:lnSpc>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GB"/>
          </a:p>
        </p:txBody>
      </p:sp>
      <p:sp>
        <p:nvSpPr>
          <p:cNvPr id="5" name="Footer Placeholder 4"/>
          <p:cNvSpPr>
            <a:spLocks noGrp="1"/>
          </p:cNvSpPr>
          <p:nvPr>
            <p:ph type="ftr" sz="quarter" idx="11"/>
          </p:nvPr>
        </p:nvSpPr>
        <p:spPr/>
        <p:txBody>
          <a:bodyPr/>
          <a:lstStyle/>
          <a:p>
            <a:r>
              <a:rPr lang="en-GB" dirty="1"/>
              <a:t>PRESENTATION TITLE TO BE WRITTEN HERE</a:t>
            </a:r>
          </a:p>
        </p:txBody>
      </p:sp>
      <p:sp>
        <p:nvSpPr>
          <p:cNvPr id="6" name="Slide Number Placeholder 5"/>
          <p:cNvSpPr>
            <a:spLocks noGrp="1"/>
          </p:cNvSpPr>
          <p:nvPr>
            <p:ph type="sldNum" sz="quarter" idx="12"/>
          </p:nvPr>
        </p:nvSpPr>
        <p:spPr/>
        <p:txBody>
          <a:bodyPr/>
          <a:lstStyle/>
          <a:p>
            <a:fld id="{F48A7041-75ED-49BF-A6FB-EF3B1A51D6F3}" type="slidenum">
              <a:rPr lang="en-GB" smtClean="0"/>
              <a:t>‹#›</a:t>
            </a:fld>
            <a:endParaRPr lang="en-GB"/>
          </a:p>
        </p:txBody>
      </p:sp>
      <p:sp>
        <p:nvSpPr>
          <p:cNvPr id="7" name="Subtitle 2"/>
          <p:cNvSpPr>
            <a:spLocks noGrp="1"/>
          </p:cNvSpPr>
          <p:nvPr>
            <p:ph type="subTitle" idx="13"/>
          </p:nvPr>
        </p:nvSpPr>
        <p:spPr>
          <a:xfrm>
            <a:off x="1933200" y="370800"/>
            <a:ext cx="6272730" cy="946768"/>
          </a:xfrm>
        </p:spPr>
        <p:txBody>
          <a:bodyPr lIns="0" tIns="0" rIns="0" bIns="0">
            <a:normAutofit/>
          </a:bodyPr>
          <a:lstStyle>
            <a:lvl1pPr marL="0" indent="0" algn="l">
              <a:lnSpc>
                <a:spcPct val="100000"/>
              </a:lnSpc>
              <a:spcBef>
                <a:spcPct val="0"/>
              </a:spcBef>
              <a:buNone/>
              <a:defRPr sz="3000" b="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8" name="Straight Connector 7"/>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4393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1"/>
              <a:t>PRESENTATION TITLE TO BE WRITTEN HERE</a:t>
            </a:r>
          </a:p>
        </p:txBody>
      </p:sp>
      <p:sp>
        <p:nvSpPr>
          <p:cNvPr id="6" name="Slide Number Placeholder 5"/>
          <p:cNvSpPr>
            <a:spLocks noGrp="1"/>
          </p:cNvSpPr>
          <p:nvPr>
            <p:ph type="sldNum" sz="quarter" idx="12"/>
          </p:nvPr>
        </p:nvSpPr>
        <p:spPr/>
        <p:txBody>
          <a:bodyPr/>
          <a:lstStyle/>
          <a:p>
            <a:fld id="{F48A7041-75ED-49BF-A6FB-EF3B1A51D6F3}" type="slidenum">
              <a:rPr lang="en-GB" smtClean="0"/>
              <a:t>‹#›</a:t>
            </a:fld>
            <a:endParaRPr lang="en-GB"/>
          </a:p>
        </p:txBody>
      </p:sp>
      <p:sp>
        <p:nvSpPr>
          <p:cNvPr id="7" name="Subtitle 2"/>
          <p:cNvSpPr>
            <a:spLocks noGrp="1"/>
          </p:cNvSpPr>
          <p:nvPr>
            <p:ph type="subTitle" idx="13"/>
          </p:nvPr>
        </p:nvSpPr>
        <p:spPr>
          <a:xfrm>
            <a:off x="1933200" y="370800"/>
            <a:ext cx="6272730" cy="946768"/>
          </a:xfrm>
        </p:spPr>
        <p:txBody>
          <a:bodyPr lIns="0" tIns="0" rIns="0" bIns="0">
            <a:normAutofit/>
          </a:bodyPr>
          <a:lstStyle>
            <a:lvl1pPr marL="0" indent="0" algn="l">
              <a:lnSpc>
                <a:spcPct val="100000"/>
              </a:lnSpc>
              <a:spcBef>
                <a:spcPct val="0"/>
              </a:spcBef>
              <a:buNone/>
              <a:defRPr sz="3000" b="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8" name="Straight Connector 7"/>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7635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p Layout">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0" y="1600200"/>
            <a:ext cx="6858000" cy="4525963"/>
          </a:xfrm>
        </p:spPr>
        <p:txBody>
          <a:bodyPr lIns="0" tIns="0" rIns="0" bIns="0">
            <a:normAutofit/>
          </a:bodyPr>
          <a:lstStyle>
            <a:lvl1pPr>
              <a:lnSpc>
                <a:spcPts val="2000"/>
              </a:lnSpc>
              <a:defRPr sz="1800" b="0">
                <a:solidFill>
                  <a:schemeClr val="bg2"/>
                </a:solidFill>
              </a:defRPr>
            </a:lvl1pPr>
            <a:lvl2pPr>
              <a:lnSpc>
                <a:spcPts val="2000"/>
              </a:lnSpc>
              <a:defRPr sz="1800" b="0">
                <a:solidFill>
                  <a:schemeClr val="bg2"/>
                </a:solidFill>
              </a:defRPr>
            </a:lvl2pPr>
            <a:lvl3pPr>
              <a:lnSpc>
                <a:spcPts val="2000"/>
              </a:lnSpc>
              <a:defRPr sz="1800" b="0">
                <a:solidFill>
                  <a:schemeClr val="bg2"/>
                </a:solidFill>
              </a:defRPr>
            </a:lvl3pPr>
            <a:lvl4pPr>
              <a:lnSpc>
                <a:spcPts val="2000"/>
              </a:lnSpc>
              <a:defRPr sz="1800" b="0">
                <a:solidFill>
                  <a:schemeClr val="bg2"/>
                </a:solidFill>
              </a:defRPr>
            </a:lvl4pPr>
            <a:lvl5pPr>
              <a:lnSpc>
                <a:spcPts val="2000"/>
              </a:lnSpc>
              <a:defRPr sz="1800" b="0">
                <a:solidFill>
                  <a:schemeClr val="bg2"/>
                </a:solidFill>
              </a:defRPr>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GB"/>
          </a:p>
        </p:txBody>
      </p:sp>
      <p:sp>
        <p:nvSpPr>
          <p:cNvPr id="7" name="Subtitle 2"/>
          <p:cNvSpPr>
            <a:spLocks noGrp="1"/>
          </p:cNvSpPr>
          <p:nvPr>
            <p:ph type="subTitle" idx="13"/>
          </p:nvPr>
        </p:nvSpPr>
        <p:spPr>
          <a:xfrm>
            <a:off x="1933200" y="395760"/>
            <a:ext cx="6776736" cy="946768"/>
          </a:xfrm>
        </p:spPr>
        <p:txBody>
          <a:bodyPr lIns="0" tIns="0" rIns="0" bIns="0">
            <a:normAutofit/>
          </a:bodyPr>
          <a:lstStyle>
            <a:lvl1pPr marL="0" indent="0" algn="l">
              <a:lnSpc>
                <a:spcPct val="100000"/>
              </a:lnSpc>
              <a:spcBef>
                <a:spcPct val="0"/>
              </a:spcBef>
              <a:buNone/>
              <a:defRPr sz="3000" b="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sp>
        <p:nvSpPr>
          <p:cNvPr id="13" name="Footer Placeholder 12"/>
          <p:cNvSpPr>
            <a:spLocks noGrp="1"/>
          </p:cNvSpPr>
          <p:nvPr>
            <p:ph type="ftr" sz="quarter" idx="15"/>
          </p:nvPr>
        </p:nvSpPr>
        <p:spPr/>
        <p:txBody>
          <a:bodyPr/>
          <a:lstStyle>
            <a:lvl1pPr>
              <a:defRPr>
                <a:solidFill>
                  <a:schemeClr val="bg2"/>
                </a:solidFill>
              </a:defRPr>
            </a:lvl1pPr>
          </a:lstStyle>
          <a:p>
            <a:r>
              <a:rPr lang="en-GB" dirty="1"/>
              <a:t>PRESENTATION TITLE TO BE WRITTEN HERE</a:t>
            </a:r>
          </a:p>
        </p:txBody>
      </p:sp>
      <p:sp>
        <p:nvSpPr>
          <p:cNvPr id="15" name="Slide Number Placeholder 14"/>
          <p:cNvSpPr>
            <a:spLocks noGrp="1"/>
          </p:cNvSpPr>
          <p:nvPr>
            <p:ph type="sldNum" sz="quarter" idx="16"/>
          </p:nvPr>
        </p:nvSpPr>
        <p:spPr/>
        <p:txBody>
          <a:bodyPr/>
          <a:lstStyle>
            <a:lvl1pPr>
              <a:defRPr>
                <a:solidFill>
                  <a:schemeClr val="bg2"/>
                </a:solidFill>
              </a:defRPr>
            </a:lvl1pPr>
          </a:lstStyle>
          <a:p>
            <a:fld id="{F48A7041-75ED-49BF-A6FB-EF3B1A51D6F3}" type="slidenum">
              <a:rPr lang="en-GB" smtClean="0"/>
              <a:t>‹#›</a:t>
            </a:fld>
            <a:endParaRPr lang="en-GB"/>
          </a:p>
        </p:txBody>
      </p:sp>
      <p:cxnSp>
        <p:nvCxnSpPr>
          <p:cNvPr id="8" name="Straight Connector 7"/>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7551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a:fillRect/>
          </a:stretch>
        </p:blipFill>
        <p:spPr>
          <a:xfrm>
            <a:off x="360338" y="550080"/>
            <a:ext cx="1408848" cy="355556"/>
          </a:xfrm>
          <a:prstGeom prst="rect"/>
        </p:spPr>
      </p:pic>
      <p:sp>
        <p:nvSpPr>
          <p:cNvPr id="2" name="Title 1"/>
          <p:cNvSpPr>
            <a:spLocks noGrp="1"/>
          </p:cNvSpPr>
          <p:nvPr>
            <p:ph type="ctrTitle"/>
          </p:nvPr>
        </p:nvSpPr>
        <p:spPr>
          <a:xfrm>
            <a:off x="360000" y="1604521"/>
            <a:ext cx="7772400" cy="960384"/>
          </a:xfrm>
          <a:prstGeom prst="rect"/>
        </p:spPr>
        <p:txBody>
          <a:bodyPr lIns="0" tIns="0" rIns="0" bIns="0" anchor="t" anchorCtr="0">
            <a:normAutofit/>
          </a:bodyPr>
          <a:lstStyle>
            <a:lvl1pPr algn="l">
              <a:lnSpc>
                <a:spcPts val="4200"/>
              </a:lnSpc>
              <a:defRPr sz="4000" b="0" cap="none" baseline="0">
                <a:solidFill>
                  <a:schemeClr val="bg1"/>
                </a:solidFill>
              </a:defRPr>
            </a:lvl1pPr>
          </a:lstStyle>
          <a:p>
            <a:r>
              <a:rPr lang="en-US" dirty="1" smtClean="0"/>
              <a:t>Click to edit Master title style</a:t>
            </a:r>
            <a:endParaRPr lang="en-US"/>
          </a:p>
        </p:txBody>
      </p:sp>
      <p:sp>
        <p:nvSpPr>
          <p:cNvPr id="3" name="Subtitle 2"/>
          <p:cNvSpPr>
            <a:spLocks noGrp="1"/>
          </p:cNvSpPr>
          <p:nvPr>
            <p:ph type="subTitle" idx="1"/>
          </p:nvPr>
        </p:nvSpPr>
        <p:spPr>
          <a:xfrm>
            <a:off x="360000" y="2194200"/>
            <a:ext cx="6400800" cy="946768"/>
          </a:xfrm>
        </p:spPr>
        <p:txBody>
          <a:bodyPr lIns="0" tIns="0" rIns="0" bIns="0">
            <a:normAutofit/>
          </a:bodyPr>
          <a:lstStyle>
            <a:lvl1pPr marL="0" indent="0" algn="l">
              <a:lnSpc>
                <a:spcPts val="1200"/>
              </a:lnSpc>
              <a:spcBef>
                <a:spcPct val="0"/>
              </a:spcBef>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7" name="Straight Connector 6"/>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a:srcRect/>
          <a:stretch>
            <a:fillRect/>
          </a:stretch>
        </p:blipFill>
        <p:spPr>
          <a:xfrm>
            <a:off x="0" y="0"/>
            <a:ext cx="9143999" cy="6857999"/>
          </a:xfrm>
          <a:prstGeom prst="rect"/>
        </p:spPr>
      </p:pic>
    </p:spTree>
    <p:extLst>
      <p:ext uri="{BB962C8B-B14F-4D97-AF65-F5344CB8AC3E}">
        <p14:creationId xmlns:p14="http://schemas.microsoft.com/office/powerpoint/2010/main" val="678985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Option 3">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a:fillRect/>
          </a:stretch>
        </p:blipFill>
        <p:spPr>
          <a:xfrm>
            <a:off x="360338" y="550080"/>
            <a:ext cx="1408848" cy="355556"/>
          </a:xfrm>
          <a:prstGeom prst="rect"/>
        </p:spPr>
      </p:pic>
      <p:sp>
        <p:nvSpPr>
          <p:cNvPr id="2" name="Title 1"/>
          <p:cNvSpPr>
            <a:spLocks noGrp="1"/>
          </p:cNvSpPr>
          <p:nvPr>
            <p:ph type="ctrTitle"/>
          </p:nvPr>
        </p:nvSpPr>
        <p:spPr>
          <a:xfrm>
            <a:off x="360000" y="1604521"/>
            <a:ext cx="7772400" cy="960384"/>
          </a:xfrm>
          <a:prstGeom prst="rect"/>
        </p:spPr>
        <p:txBody>
          <a:bodyPr lIns="0" tIns="0" rIns="0" bIns="0" anchor="t" anchorCtr="0">
            <a:normAutofit/>
          </a:bodyPr>
          <a:lstStyle>
            <a:lvl1pPr algn="l">
              <a:lnSpc>
                <a:spcPts val="4200"/>
              </a:lnSpc>
              <a:defRPr sz="4000" b="0" cap="none" baseline="0">
                <a:solidFill>
                  <a:schemeClr val="bg1"/>
                </a:solidFill>
              </a:defRPr>
            </a:lvl1pPr>
          </a:lstStyle>
          <a:p>
            <a:r>
              <a:rPr lang="en-US" dirty="1" smtClean="0"/>
              <a:t>Click to edit Master title style</a:t>
            </a:r>
            <a:endParaRPr lang="en-US"/>
          </a:p>
        </p:txBody>
      </p:sp>
      <p:sp>
        <p:nvSpPr>
          <p:cNvPr id="3" name="Subtitle 2"/>
          <p:cNvSpPr>
            <a:spLocks noGrp="1"/>
          </p:cNvSpPr>
          <p:nvPr>
            <p:ph type="subTitle" idx="1"/>
          </p:nvPr>
        </p:nvSpPr>
        <p:spPr>
          <a:xfrm>
            <a:off x="360000" y="2194200"/>
            <a:ext cx="6400800" cy="946768"/>
          </a:xfrm>
        </p:spPr>
        <p:txBody>
          <a:bodyPr lIns="0" tIns="0" rIns="0" bIns="0">
            <a:normAutofit/>
          </a:bodyPr>
          <a:lstStyle>
            <a:lvl1pPr marL="0" indent="0" algn="l">
              <a:lnSpc>
                <a:spcPts val="1200"/>
              </a:lnSpc>
              <a:spcBef>
                <a:spcPct val="0"/>
              </a:spcBef>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7" name="Straight Connector 6"/>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a:srcRect/>
          <a:stretch>
            <a:fillRect/>
          </a:stretch>
        </p:blipFill>
        <p:spPr>
          <a:xfrm>
            <a:off x="1" y="1"/>
            <a:ext cx="9143996" cy="6857997"/>
          </a:xfrm>
          <a:prstGeom prst="rect"/>
        </p:spPr>
      </p:pic>
    </p:spTree>
    <p:extLst>
      <p:ext uri="{BB962C8B-B14F-4D97-AF65-F5344CB8AC3E}">
        <p14:creationId xmlns:p14="http://schemas.microsoft.com/office/powerpoint/2010/main" val="515176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Option 4">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a:fillRect/>
          </a:stretch>
        </p:blipFill>
        <p:spPr>
          <a:xfrm>
            <a:off x="360338" y="550080"/>
            <a:ext cx="1408848" cy="355556"/>
          </a:xfrm>
          <a:prstGeom prst="rect"/>
        </p:spPr>
      </p:pic>
      <p:sp>
        <p:nvSpPr>
          <p:cNvPr id="2" name="Title 1"/>
          <p:cNvSpPr>
            <a:spLocks noGrp="1"/>
          </p:cNvSpPr>
          <p:nvPr>
            <p:ph type="ctrTitle"/>
          </p:nvPr>
        </p:nvSpPr>
        <p:spPr>
          <a:xfrm>
            <a:off x="360000" y="1604521"/>
            <a:ext cx="7772400" cy="960384"/>
          </a:xfrm>
          <a:prstGeom prst="rect"/>
        </p:spPr>
        <p:txBody>
          <a:bodyPr lIns="0" tIns="0" rIns="0" bIns="0" anchor="t" anchorCtr="0">
            <a:normAutofit/>
          </a:bodyPr>
          <a:lstStyle>
            <a:lvl1pPr algn="l">
              <a:lnSpc>
                <a:spcPts val="4200"/>
              </a:lnSpc>
              <a:defRPr sz="4000" b="0" cap="none" baseline="0">
                <a:solidFill>
                  <a:schemeClr val="bg1"/>
                </a:solidFill>
              </a:defRPr>
            </a:lvl1pPr>
          </a:lstStyle>
          <a:p>
            <a:r>
              <a:rPr lang="en-US" dirty="1" smtClean="0"/>
              <a:t>Click to edit Master title style</a:t>
            </a:r>
            <a:endParaRPr lang="en-US"/>
          </a:p>
        </p:txBody>
      </p:sp>
      <p:sp>
        <p:nvSpPr>
          <p:cNvPr id="3" name="Subtitle 2"/>
          <p:cNvSpPr>
            <a:spLocks noGrp="1"/>
          </p:cNvSpPr>
          <p:nvPr>
            <p:ph type="subTitle" idx="1"/>
          </p:nvPr>
        </p:nvSpPr>
        <p:spPr>
          <a:xfrm>
            <a:off x="360000" y="2194200"/>
            <a:ext cx="6400800" cy="946768"/>
          </a:xfrm>
        </p:spPr>
        <p:txBody>
          <a:bodyPr lIns="0" tIns="0" rIns="0" bIns="0">
            <a:normAutofit/>
          </a:bodyPr>
          <a:lstStyle>
            <a:lvl1pPr marL="0" indent="0" algn="l">
              <a:lnSpc>
                <a:spcPts val="1200"/>
              </a:lnSpc>
              <a:spcBef>
                <a:spcPct val="0"/>
              </a:spcBef>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7" name="Straight Connector 6"/>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a:srcRect/>
          <a:stretch>
            <a:fillRect/>
          </a:stretch>
        </p:blipFill>
        <p:spPr>
          <a:xfrm>
            <a:off x="1" y="1"/>
            <a:ext cx="9143996" cy="6857997"/>
          </a:xfrm>
          <a:prstGeom prst="rect"/>
        </p:spPr>
      </p:pic>
    </p:spTree>
    <p:extLst>
      <p:ext uri="{BB962C8B-B14F-4D97-AF65-F5344CB8AC3E}">
        <p14:creationId xmlns:p14="http://schemas.microsoft.com/office/powerpoint/2010/main" val="40632392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Option 5">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1" y="1"/>
            <a:ext cx="9143996" cy="6857996"/>
          </a:xfrm>
          <a:prstGeom prst="rect"/>
        </p:spPr>
      </p:pic>
      <p:pic>
        <p:nvPicPr>
          <p:cNvPr id="10" name="Picture 9"/>
          <p:cNvPicPr>
            <a:picLocks noChangeAspect="1"/>
          </p:cNvPicPr>
          <p:nvPr userDrawn="1"/>
        </p:nvPicPr>
        <p:blipFill>
          <a:blip r:embed="rId3"/>
          <a:srcRect/>
          <a:stretch>
            <a:fillRect/>
          </a:stretch>
        </p:blipFill>
        <p:spPr>
          <a:xfrm>
            <a:off x="360338" y="550080"/>
            <a:ext cx="1408848" cy="355556"/>
          </a:xfrm>
          <a:prstGeom prst="rect"/>
        </p:spPr>
      </p:pic>
      <p:sp>
        <p:nvSpPr>
          <p:cNvPr id="2" name="Title 1"/>
          <p:cNvSpPr>
            <a:spLocks noGrp="1"/>
          </p:cNvSpPr>
          <p:nvPr>
            <p:ph type="ctrTitle"/>
          </p:nvPr>
        </p:nvSpPr>
        <p:spPr>
          <a:xfrm>
            <a:off x="360000" y="1604521"/>
            <a:ext cx="7772400" cy="960384"/>
          </a:xfrm>
          <a:prstGeom prst="rect"/>
        </p:spPr>
        <p:txBody>
          <a:bodyPr lIns="0" tIns="0" rIns="0" bIns="0" anchor="t" anchorCtr="0">
            <a:normAutofit/>
          </a:bodyPr>
          <a:lstStyle>
            <a:lvl1pPr algn="l">
              <a:lnSpc>
                <a:spcPts val="4200"/>
              </a:lnSpc>
              <a:defRPr sz="4000" b="0" cap="none" baseline="0">
                <a:solidFill>
                  <a:schemeClr val="bg1"/>
                </a:solidFill>
              </a:defRPr>
            </a:lvl1pPr>
          </a:lstStyle>
          <a:p>
            <a:r>
              <a:rPr lang="en-US" dirty="1" smtClean="0"/>
              <a:t>Click to edit Master title style</a:t>
            </a:r>
            <a:endParaRPr lang="en-US"/>
          </a:p>
        </p:txBody>
      </p:sp>
      <p:sp>
        <p:nvSpPr>
          <p:cNvPr id="3" name="Subtitle 2"/>
          <p:cNvSpPr>
            <a:spLocks noGrp="1"/>
          </p:cNvSpPr>
          <p:nvPr>
            <p:ph type="subTitle" idx="1"/>
          </p:nvPr>
        </p:nvSpPr>
        <p:spPr>
          <a:xfrm>
            <a:off x="360000" y="2194200"/>
            <a:ext cx="6400800" cy="946768"/>
          </a:xfrm>
        </p:spPr>
        <p:txBody>
          <a:bodyPr lIns="0" tIns="0" rIns="0" bIns="0">
            <a:normAutofit/>
          </a:bodyPr>
          <a:lstStyle>
            <a:lvl1pPr marL="0" indent="0" algn="l">
              <a:lnSpc>
                <a:spcPts val="1200"/>
              </a:lnSpc>
              <a:spcBef>
                <a:spcPct val="0"/>
              </a:spcBef>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7" name="Straight Connector 6"/>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6854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Option 6">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6857999"/>
          </a:xfrm>
          <a:prstGeom prst="rect"/>
        </p:spPr>
      </p:pic>
      <p:pic>
        <p:nvPicPr>
          <p:cNvPr id="10" name="Picture 9"/>
          <p:cNvPicPr>
            <a:picLocks noChangeAspect="1"/>
          </p:cNvPicPr>
          <p:nvPr userDrawn="1"/>
        </p:nvPicPr>
        <p:blipFill>
          <a:blip r:embed="rId3"/>
          <a:srcRect/>
          <a:stretch>
            <a:fillRect/>
          </a:stretch>
        </p:blipFill>
        <p:spPr>
          <a:xfrm>
            <a:off x="360338" y="550080"/>
            <a:ext cx="1408848" cy="355556"/>
          </a:xfrm>
          <a:prstGeom prst="rect"/>
        </p:spPr>
      </p:pic>
      <p:sp>
        <p:nvSpPr>
          <p:cNvPr id="2" name="Title 1"/>
          <p:cNvSpPr>
            <a:spLocks noGrp="1"/>
          </p:cNvSpPr>
          <p:nvPr>
            <p:ph type="ctrTitle"/>
          </p:nvPr>
        </p:nvSpPr>
        <p:spPr>
          <a:xfrm>
            <a:off x="360000" y="1604521"/>
            <a:ext cx="7772400" cy="960384"/>
          </a:xfrm>
          <a:prstGeom prst="rect"/>
        </p:spPr>
        <p:txBody>
          <a:bodyPr lIns="0" tIns="0" rIns="0" bIns="0" anchor="t" anchorCtr="0">
            <a:normAutofit/>
          </a:bodyPr>
          <a:lstStyle>
            <a:lvl1pPr algn="l">
              <a:lnSpc>
                <a:spcPts val="4200"/>
              </a:lnSpc>
              <a:defRPr sz="4000" b="0" cap="none" baseline="0">
                <a:solidFill>
                  <a:schemeClr val="bg1"/>
                </a:solidFill>
              </a:defRPr>
            </a:lvl1pPr>
          </a:lstStyle>
          <a:p>
            <a:r>
              <a:rPr lang="en-US" dirty="1" smtClean="0"/>
              <a:t>Click to edit Master title style</a:t>
            </a:r>
            <a:endParaRPr lang="en-US"/>
          </a:p>
        </p:txBody>
      </p:sp>
      <p:sp>
        <p:nvSpPr>
          <p:cNvPr id="3" name="Subtitle 2"/>
          <p:cNvSpPr>
            <a:spLocks noGrp="1"/>
          </p:cNvSpPr>
          <p:nvPr>
            <p:ph type="subTitle" idx="1"/>
          </p:nvPr>
        </p:nvSpPr>
        <p:spPr>
          <a:xfrm>
            <a:off x="360000" y="2194200"/>
            <a:ext cx="6400800" cy="946768"/>
          </a:xfrm>
        </p:spPr>
        <p:txBody>
          <a:bodyPr lIns="0" tIns="0" rIns="0" bIns="0">
            <a:normAutofit/>
          </a:bodyPr>
          <a:lstStyle>
            <a:lvl1pPr marL="0" indent="0" algn="l">
              <a:lnSpc>
                <a:spcPts val="1200"/>
              </a:lnSpc>
              <a:spcBef>
                <a:spcPct val="0"/>
              </a:spcBef>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7" name="Straight Connector 6"/>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37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Option 7">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3998" cy="6857998"/>
          </a:xfrm>
          <a:prstGeom prst="rect"/>
        </p:spPr>
      </p:pic>
      <p:pic>
        <p:nvPicPr>
          <p:cNvPr id="10" name="Picture 9"/>
          <p:cNvPicPr>
            <a:picLocks noChangeAspect="1"/>
          </p:cNvPicPr>
          <p:nvPr userDrawn="1"/>
        </p:nvPicPr>
        <p:blipFill>
          <a:blip r:embed="rId3"/>
          <a:srcRect/>
          <a:stretch>
            <a:fillRect/>
          </a:stretch>
        </p:blipFill>
        <p:spPr>
          <a:xfrm>
            <a:off x="360338" y="550080"/>
            <a:ext cx="1408848" cy="355556"/>
          </a:xfrm>
          <a:prstGeom prst="rect"/>
        </p:spPr>
      </p:pic>
      <p:sp>
        <p:nvSpPr>
          <p:cNvPr id="2" name="Title 1"/>
          <p:cNvSpPr>
            <a:spLocks noGrp="1"/>
          </p:cNvSpPr>
          <p:nvPr>
            <p:ph type="ctrTitle"/>
          </p:nvPr>
        </p:nvSpPr>
        <p:spPr>
          <a:xfrm>
            <a:off x="360000" y="1604521"/>
            <a:ext cx="7772400" cy="960384"/>
          </a:xfrm>
          <a:prstGeom prst="rect"/>
        </p:spPr>
        <p:txBody>
          <a:bodyPr lIns="0" tIns="0" rIns="0" bIns="0" anchor="t" anchorCtr="0">
            <a:normAutofit/>
          </a:bodyPr>
          <a:lstStyle>
            <a:lvl1pPr algn="l">
              <a:lnSpc>
                <a:spcPts val="4200"/>
              </a:lnSpc>
              <a:defRPr sz="4000" b="0" cap="none" baseline="0">
                <a:solidFill>
                  <a:schemeClr val="bg1"/>
                </a:solidFill>
              </a:defRPr>
            </a:lvl1pPr>
          </a:lstStyle>
          <a:p>
            <a:r>
              <a:rPr lang="en-US" dirty="1" smtClean="0"/>
              <a:t>Click to edit Master title style</a:t>
            </a:r>
            <a:endParaRPr lang="en-US"/>
          </a:p>
        </p:txBody>
      </p:sp>
      <p:sp>
        <p:nvSpPr>
          <p:cNvPr id="3" name="Subtitle 2"/>
          <p:cNvSpPr>
            <a:spLocks noGrp="1"/>
          </p:cNvSpPr>
          <p:nvPr>
            <p:ph type="subTitle" idx="1"/>
          </p:nvPr>
        </p:nvSpPr>
        <p:spPr>
          <a:xfrm>
            <a:off x="360000" y="2194200"/>
            <a:ext cx="6400800" cy="946768"/>
          </a:xfrm>
        </p:spPr>
        <p:txBody>
          <a:bodyPr lIns="0" tIns="0" rIns="0" bIns="0">
            <a:normAutofit/>
          </a:bodyPr>
          <a:lstStyle>
            <a:lvl1pPr marL="0" indent="0" algn="l">
              <a:lnSpc>
                <a:spcPts val="1200"/>
              </a:lnSpc>
              <a:spcBef>
                <a:spcPct val="0"/>
              </a:spcBef>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7" name="Straight Connector 6"/>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4465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1"/>
              <a:t>PRESENTATION TITLE TO BE WRITTEN HERE</a:t>
            </a:r>
          </a:p>
        </p:txBody>
      </p:sp>
      <p:sp>
        <p:nvSpPr>
          <p:cNvPr id="6" name="Slide Number Placeholder 5"/>
          <p:cNvSpPr>
            <a:spLocks noGrp="1"/>
          </p:cNvSpPr>
          <p:nvPr>
            <p:ph type="sldNum" sz="quarter" idx="12"/>
          </p:nvPr>
        </p:nvSpPr>
        <p:spPr/>
        <p:txBody>
          <a:bodyPr/>
          <a:lstStyle/>
          <a:p>
            <a:fld id="{F48A7041-75ED-49BF-A6FB-EF3B1A51D6F3}" type="slidenum">
              <a:rPr lang="en-GB" smtClean="0"/>
              <a:t>‹#›</a:t>
            </a:fld>
            <a:endParaRPr lang="en-GB"/>
          </a:p>
        </p:txBody>
      </p:sp>
      <p:cxnSp>
        <p:nvCxnSpPr>
          <p:cNvPr id="7" name="Straight Connector 6"/>
          <p:cNvCxnSpPr/>
          <p:nvPr userDrawn="1"/>
        </p:nvCxnSpPr>
        <p:spPr>
          <a:xfrm>
            <a:off x="360000" y="360000"/>
            <a:ext cx="8424000" cy="0"/>
          </a:xfrm>
          <a:prstGeom prst="line"/>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60000" y="1554544"/>
            <a:ext cx="4176464" cy="1143000"/>
          </a:xfrm>
          <a:prstGeom prst="rect"/>
        </p:spPr>
        <p:txBody>
          <a:bodyPr lIns="0"/>
          <a:lstStyle>
            <a:lvl1pPr>
              <a:lnSpc>
                <a:spcPts val="3100"/>
              </a:lnSpc>
              <a:defRPr sz="3000" b="0" cap="none" baseline="0"/>
            </a:lvl1pPr>
          </a:lstStyle>
          <a:p>
            <a:r>
              <a:rPr lang="en-US" dirty="1" smtClean="0"/>
              <a:t>Click to edit Master title style</a:t>
            </a:r>
            <a:endParaRPr lang="en-GB"/>
          </a:p>
        </p:txBody>
      </p:sp>
      <p:sp>
        <p:nvSpPr>
          <p:cNvPr id="12" name="Subtitle 2"/>
          <p:cNvSpPr>
            <a:spLocks noGrp="1"/>
          </p:cNvSpPr>
          <p:nvPr>
            <p:ph type="subTitle" idx="1"/>
          </p:nvPr>
        </p:nvSpPr>
        <p:spPr>
          <a:xfrm>
            <a:off x="192336" y="3214800"/>
            <a:ext cx="6804288" cy="3816424"/>
          </a:xfrm>
        </p:spPr>
        <p:txBody>
          <a:bodyPr lIns="0" tIns="0" rIns="0" bIns="0" anchor="b" anchorCtr="0">
            <a:noAutofit/>
          </a:bodyPr>
          <a:lstStyle>
            <a:lvl1pPr marL="0" indent="0" algn="l">
              <a:lnSpc>
                <a:spcPts val="18200"/>
              </a:lnSpc>
              <a:spcBef>
                <a:spcPct val="0"/>
              </a:spcBef>
              <a:buNone/>
              <a:defRPr sz="385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spTree>
    <p:extLst>
      <p:ext uri="{BB962C8B-B14F-4D97-AF65-F5344CB8AC3E}">
        <p14:creationId xmlns:p14="http://schemas.microsoft.com/office/powerpoint/2010/main" val="13343080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dirty="1"/>
              <a:t>PRESENTATION TITLE TO BE WRITTEN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48A7041-75ED-49BF-A6FB-EF3B1A51D6F3}" type="slidenum">
              <a:rPr lang="en-GB" smtClean="0"/>
              <a:t>‹#›</a:t>
            </a:fld>
            <a:endParaRPr lang="en-GB"/>
          </a:p>
        </p:txBody>
      </p:sp>
      <p:sp>
        <p:nvSpPr>
          <p:cNvPr id="8" name="Title 7"/>
          <p:cNvSpPr>
            <a:spLocks noGrp="1"/>
          </p:cNvSpPr>
          <p:nvPr>
            <p:ph type="title"/>
          </p:nvPr>
        </p:nvSpPr>
        <p:spPr>
          <a:xfrm>
            <a:off x="360000" y="1555200"/>
            <a:ext cx="4176464" cy="1143000"/>
          </a:xfrm>
          <a:prstGeom prst="rect"/>
        </p:spPr>
        <p:txBody>
          <a:bodyPr lIns="0"/>
          <a:lstStyle>
            <a:lvl1pPr>
              <a:lnSpc>
                <a:spcPts val="3100"/>
              </a:lnSpc>
              <a:defRPr sz="3000" b="0" cap="none" baseline="0">
                <a:solidFill>
                  <a:schemeClr val="bg1"/>
                </a:solidFill>
              </a:defRPr>
            </a:lvl1pPr>
          </a:lstStyle>
          <a:p>
            <a:r>
              <a:rPr lang="en-US" dirty="1" smtClean="0"/>
              <a:t>Click to edit Master title style</a:t>
            </a:r>
            <a:endParaRPr lang="en-GB"/>
          </a:p>
        </p:txBody>
      </p:sp>
      <p:sp>
        <p:nvSpPr>
          <p:cNvPr id="12" name="Subtitle 2"/>
          <p:cNvSpPr>
            <a:spLocks noGrp="1"/>
          </p:cNvSpPr>
          <p:nvPr>
            <p:ph type="subTitle" idx="1"/>
          </p:nvPr>
        </p:nvSpPr>
        <p:spPr>
          <a:xfrm>
            <a:off x="268536" y="4773600"/>
            <a:ext cx="6804288" cy="2277264"/>
          </a:xfrm>
        </p:spPr>
        <p:txBody>
          <a:bodyPr lIns="0" tIns="0" rIns="0" bIns="0" anchor="b" anchorCtr="0">
            <a:noAutofit/>
          </a:bodyPr>
          <a:lstStyle>
            <a:lvl1pPr marL="0" indent="0" algn="l">
              <a:lnSpc>
                <a:spcPts val="18200"/>
              </a:lnSpc>
              <a:spcBef>
                <a:spcPct val="0"/>
              </a:spcBef>
              <a:buNone/>
              <a:defRPr sz="18000" b="0" cap="none" baseline="0">
                <a:solidFill>
                  <a:srgbClr val="A8A8A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GB"/>
          </a:p>
        </p:txBody>
      </p:sp>
      <p:cxnSp>
        <p:nvCxnSpPr>
          <p:cNvPr id="9" name="Straight Connector 8"/>
          <p:cNvCxnSpPr/>
          <p:nvPr userDrawn="1"/>
        </p:nvCxnSpPr>
        <p:spPr>
          <a:xfrm>
            <a:off x="360000" y="360000"/>
            <a:ext cx="8424000" cy="0"/>
          </a:xfrm>
          <a:prstGeom prst="line"/>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srcRect/>
          <a:stretch>
            <a:fillRect/>
          </a:stretch>
        </p:blipFill>
        <p:spPr>
          <a:xfrm>
            <a:off x="0" y="0"/>
            <a:ext cx="9143999" cy="6857999"/>
          </a:xfrm>
          <a:prstGeom prst="rect"/>
        </p:spPr>
      </p:pic>
    </p:spTree>
    <p:extLst>
      <p:ext uri="{BB962C8B-B14F-4D97-AF65-F5344CB8AC3E}">
        <p14:creationId xmlns:p14="http://schemas.microsoft.com/office/powerpoint/2010/main" val="2349194594"/>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708525"/>
          </a:xfrm>
          <a:prstGeom prst="rect"/>
        </p:spPr>
        <p:txBody>
          <a:bodyPr vert="horz" lIns="91440" tIns="45720" rIns="91440" bIns="45720"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GB"/>
          </a:p>
        </p:txBody>
      </p:sp>
      <p:sp>
        <p:nvSpPr>
          <p:cNvPr id="5" name="Footer Placeholder 4"/>
          <p:cNvSpPr>
            <a:spLocks noGrp="1"/>
          </p:cNvSpPr>
          <p:nvPr>
            <p:ph type="ftr" sz="quarter" idx="3"/>
          </p:nvPr>
        </p:nvSpPr>
        <p:spPr>
          <a:xfrm>
            <a:off x="360000" y="475200"/>
            <a:ext cx="1570400" cy="365125"/>
          </a:xfrm>
          <a:prstGeom prst="rect"/>
        </p:spPr>
        <p:txBody>
          <a:bodyPr vert="horz" lIns="0" tIns="0" rIns="0" bIns="0" rtlCol="0" anchor="t" anchorCtr="0"/>
          <a:lstStyle>
            <a:lvl1pPr algn="l" defTabSz="914400" rtl="0" eaLnBrk="1" latinLnBrk="0" hangingPunct="1">
              <a:lnSpc>
                <a:spcPts val="1100"/>
              </a:lnSpc>
              <a:spcBef>
                <a:spcPct val="0"/>
              </a:spcBef>
              <a:buNone/>
              <a:defRPr lang="en-GB" sz="1000" b="1" kern="1200" cap="all" baseline="0">
                <a:solidFill>
                  <a:schemeClr val="tx2"/>
                </a:solidFill>
                <a:latin typeface="+mj-lt"/>
                <a:ea typeface="+mj-ea"/>
                <a:cs typeface="+mj-cs"/>
              </a:defRPr>
            </a:lvl1pPr>
          </a:lstStyle>
          <a:p>
            <a:r>
              <a:rPr lang="en-GB" dirty="1"/>
              <a:t>PRESENTATION TITLE TO BE WRITTEN HERE</a:t>
            </a:r>
          </a:p>
        </p:txBody>
      </p:sp>
      <p:sp>
        <p:nvSpPr>
          <p:cNvPr id="6" name="Slide Number Placeholder 5"/>
          <p:cNvSpPr>
            <a:spLocks noGrp="1"/>
          </p:cNvSpPr>
          <p:nvPr>
            <p:ph type="sldNum" sz="quarter" idx="4"/>
          </p:nvPr>
        </p:nvSpPr>
        <p:spPr>
          <a:xfrm>
            <a:off x="6646232" y="356400"/>
            <a:ext cx="2133600" cy="365125"/>
          </a:xfrm>
          <a:prstGeom prst="rect"/>
        </p:spPr>
        <p:txBody>
          <a:bodyPr vert="horz" lIns="0" tIns="0" rIns="0" bIns="0" rtlCol="0" anchor="ctr"/>
          <a:lstStyle>
            <a:lvl1pPr algn="r">
              <a:defRPr sz="1000">
                <a:solidFill>
                  <a:schemeClr val="tx2"/>
                </a:solidFill>
              </a:defRPr>
            </a:lvl1pPr>
          </a:lstStyle>
          <a:p>
            <a:fld id="{F48A7041-75ED-49BF-A6FB-EF3B1A51D6F3}" type="slidenum">
              <a:rPr lang="en-GB" smtClean="0"/>
              <a:t>‹#›</a:t>
            </a:fld>
            <a:endParaRPr lang="en-GB"/>
          </a:p>
        </p:txBody>
      </p:sp>
    </p:spTree>
    <p:extLst>
      <p:ext uri="{BB962C8B-B14F-4D97-AF65-F5344CB8AC3E}">
        <p14:creationId xmlns:p14="http://schemas.microsoft.com/office/powerpoint/2010/main" val="194637448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70" r:id="rId3"/>
    <p:sldLayoutId id="2147483671" r:id="rId4"/>
    <p:sldLayoutId id="2147483672" r:id="rId5"/>
    <p:sldLayoutId id="2147483668" r:id="rId6"/>
    <p:sldLayoutId id="2147483669" r:id="rId7"/>
    <p:sldLayoutId id="2147483662" r:id="rId8"/>
    <p:sldLayoutId id="2147483663" r:id="rId9"/>
    <p:sldLayoutId id="2147483650" r:id="rId10"/>
    <p:sldLayoutId id="2147483660" r:id="rId11"/>
    <p:sldLayoutId id="2147483664" r:id="rId12"/>
    <p:sldLayoutId id="2147483666" r:id="rId13"/>
    <p:sldLayoutId id="2147483661" r:id="rId14"/>
  </p:sldLayoutIdLst>
  <p:timing>
    <p:tnLst>
      <p:par>
        <p:cTn id="1" dur="indefinite" restart="never" nodeType="tmRoot"/>
      </p:par>
    </p:tnLst>
  </p:timing>
  <p:hf hdr="0" dt="0"/>
  <p:txStyles>
    <p:titleStyle>
      <a:lvl1pPr algn="l" defTabSz="914400" rtl="0" eaLnBrk="1" latinLnBrk="0" hangingPunct="1">
        <a:lnSpc>
          <a:spcPts val="1100"/>
        </a:lnSpc>
        <a:spcBef>
          <a:spcPct val="0"/>
        </a:spcBef>
        <a:buNone/>
        <a:defRPr sz="1000" b="1" kern="1200" cap="all" baseline="0">
          <a:solidFill>
            <a:schemeClr val="tx2"/>
          </a:solidFill>
          <a:latin typeface="+mj-lt"/>
          <a:ea typeface="+mj-ea"/>
          <a:cs typeface="+mj-cs"/>
        </a:defRPr>
      </a:lvl1pPr>
    </p:titleStyle>
    <p:bodyStyle>
      <a:lvl1pPr marL="0" indent="0" algn="l" defTabSz="914400" rtl="0" eaLnBrk="1" latinLnBrk="0" hangingPunct="1">
        <a:lnSpc>
          <a:spcPts val="2500"/>
        </a:lnSpc>
        <a:spcBef>
          <a:spcPct val="20000"/>
        </a:spcBef>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ts val="2500"/>
        </a:lnSpc>
        <a:spcBef>
          <a:spcPct val="20000"/>
        </a:spcBef>
        <a:buFont typeface="Calibri" panose="020f0502020204030204" pitchFamily="34" charset="0"/>
        <a:buNone/>
        <a:defRPr sz="2400" kern="1200">
          <a:solidFill>
            <a:schemeClr val="tx1"/>
          </a:solidFill>
          <a:latin typeface="+mn-lt"/>
          <a:ea typeface="+mn-ea"/>
          <a:cs typeface="+mn-cs"/>
        </a:defRPr>
      </a:lvl2pPr>
      <a:lvl3pPr marL="216000" indent="-216000" algn="l" defTabSz="914400" rtl="0" eaLnBrk="1" latinLnBrk="0" hangingPunct="1">
        <a:lnSpc>
          <a:spcPts val="2500"/>
        </a:lnSpc>
        <a:spcBef>
          <a:spcPct val="20000"/>
        </a:spcBef>
        <a:buFont typeface="Calibri" panose="020f0502020204030204" pitchFamily="34" charset="0"/>
        <a:buChar char="–"/>
        <a:defRPr sz="2400" kern="1200">
          <a:solidFill>
            <a:schemeClr val="tx1"/>
          </a:solidFill>
          <a:latin typeface="+mn-lt"/>
          <a:ea typeface="+mn-ea"/>
          <a:cs typeface="+mn-cs"/>
        </a:defRPr>
      </a:lvl3pPr>
      <a:lvl4pPr marL="468000" indent="-216000" algn="l" defTabSz="914400" rtl="0" eaLnBrk="1" latinLnBrk="0" hangingPunct="1">
        <a:lnSpc>
          <a:spcPts val="2500"/>
        </a:lnSpc>
        <a:spcBef>
          <a:spcPct val="20000"/>
        </a:spcBef>
        <a:buFont typeface="Calibri" panose="020f0502020204030204" pitchFamily="34" charset="0"/>
        <a:buChar char="–"/>
        <a:defRPr sz="2400" kern="1200">
          <a:solidFill>
            <a:schemeClr val="tx1"/>
          </a:solidFill>
          <a:latin typeface="+mn-lt"/>
          <a:ea typeface="+mn-ea"/>
          <a:cs typeface="+mn-cs"/>
        </a:defRPr>
      </a:lvl4pPr>
      <a:lvl5pPr marL="720000" indent="-216000" algn="l" defTabSz="914400" rtl="0" eaLnBrk="1" latinLnBrk="0" hangingPunct="1">
        <a:lnSpc>
          <a:spcPts val="2500"/>
        </a:lnSpc>
        <a:spcBef>
          <a:spcPct val="20000"/>
        </a:spcBef>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hyperlink" Target="http://www.tia.gov.ky/pdf/ESN_Decision_tree.pdf"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8.xml.rels>&#65279;<?xml version="1.0" encoding="utf-8" standalone="yes"?><Relationships xmlns="http://schemas.openxmlformats.org/package/2006/relationships"><Relationship Id="rId1" Type="http://schemas.openxmlformats.org/officeDocument/2006/relationships/vmlDrawing" Target="../drawings/vmlDrawing1.vml" /><Relationship Id="rId2" Type="http://schemas.openxmlformats.org/officeDocument/2006/relationships/slideLayout" Target="../slideLayouts/slideLayout11.xml" /><Relationship Id="rId4" Type="http://schemas.openxmlformats.org/officeDocument/2006/relationships/image" Target="../media/image1.emf" /><Relationship Id="rId5" Type="http://schemas.openxmlformats.org/officeDocument/2006/relationships/oleObject" Target="../embeddings/oleObject1.bin" TargetMode="Interna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hyperlink" Target="http://www.oecd.org/tax/beps/harmful-tax-practices-peer-review-results-on-preferential-regimes.pdf" TargetMode="Ex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1" smtClean="0"/>
              <a:t>Cayman Islands Substance Legislation</a:t>
            </a:r>
            <a:br>
              <a:rPr lang="en-GB" dirty="1" smtClean="0"/>
            </a:br>
            <a:br>
              <a:rPr lang="en-GB" dirty="1"/>
            </a:br>
          </a:p>
        </p:txBody>
      </p:sp>
      <p:sp>
        <p:nvSpPr>
          <p:cNvPr id="4" name="Text Box 3"/>
          <p:cNvSpPr txBox="1"/>
          <p:nvPr/>
        </p:nvSpPr>
        <p:spPr>
          <a:xfrm>
            <a:off x="7740352" y="538921"/>
            <a:ext cx="1080120" cy="297792"/>
          </a:xfrm>
          <a:prstGeom prst="rect"/>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noAutofit/>
          </a:bodyPr>
          <a:lstStyle/>
          <a:p>
            <a:pPr algn="r"/>
            <a:r>
              <a:rPr lang="en-GB" sz="800" b="1" dirty="1">
                <a:solidFill>
                  <a:schemeClr val="bg1"/>
                </a:solidFill>
              </a:rPr>
              <a:t>LEGAL </a:t>
            </a:r>
            <a:r>
              <a:rPr lang="en-GB" sz="800" b="1" dirty="1" smtClean="0">
                <a:solidFill>
                  <a:schemeClr val="bg1"/>
                </a:solidFill>
              </a:rPr>
              <a:t>SERVICES</a:t>
            </a:r>
            <a:r>
              <a:rPr lang="en-GB" sz="800" dirty="1">
                <a:solidFill>
                  <a:schemeClr val="bg1"/>
                </a:solidFill>
              </a:rPr>
              <a:t> </a:t>
            </a:r>
          </a:p>
        </p:txBody>
      </p:sp>
      <p:sp>
        <p:nvSpPr>
          <p:cNvPr id="5" name="Text Box 3"/>
          <p:cNvSpPr txBox="1"/>
          <p:nvPr/>
        </p:nvSpPr>
        <p:spPr>
          <a:xfrm>
            <a:off x="5796136" y="6165304"/>
            <a:ext cx="3024336" cy="288032"/>
          </a:xfrm>
          <a:prstGeom prst="rect"/>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noAutofit/>
          </a:bodyPr>
          <a:lstStyle/>
          <a:p>
            <a:pPr algn="r"/>
            <a:r>
              <a:rPr lang="en-GB" sz="800" b="1" dirty="1">
                <a:solidFill>
                  <a:schemeClr val="bg1"/>
                </a:solidFill>
              </a:rPr>
              <a:t>BVI </a:t>
            </a:r>
            <a:r>
              <a:rPr lang="en-GB" sz="800" dirty="1">
                <a:solidFill>
                  <a:schemeClr val="bg1"/>
                </a:solidFill>
              </a:rPr>
              <a:t>| </a:t>
            </a:r>
            <a:r>
              <a:rPr lang="en-GB" sz="800" b="1" dirty="1">
                <a:solidFill>
                  <a:schemeClr val="bg1"/>
                </a:solidFill>
              </a:rPr>
              <a:t>CAYMAN ISLANDS </a:t>
            </a:r>
            <a:r>
              <a:rPr lang="en-GB" sz="800" dirty="1">
                <a:solidFill>
                  <a:schemeClr val="bg1"/>
                </a:solidFill>
              </a:rPr>
              <a:t>| </a:t>
            </a:r>
            <a:r>
              <a:rPr lang="en-GB" sz="800" b="1" dirty="1">
                <a:solidFill>
                  <a:schemeClr val="bg1"/>
                </a:solidFill>
              </a:rPr>
              <a:t>GUERNSEY </a:t>
            </a:r>
            <a:r>
              <a:rPr lang="en-GB" sz="800" dirty="1">
                <a:solidFill>
                  <a:schemeClr val="bg1"/>
                </a:solidFill>
              </a:rPr>
              <a:t>|</a:t>
            </a:r>
            <a:r>
              <a:rPr lang="en-GB" sz="800" b="1" dirty="1">
                <a:solidFill>
                  <a:schemeClr val="bg1"/>
                </a:solidFill>
              </a:rPr>
              <a:t> JERSEY </a:t>
            </a:r>
            <a:r>
              <a:rPr lang="en-GB" sz="800" dirty="1">
                <a:solidFill>
                  <a:schemeClr val="bg1"/>
                </a:solidFill>
              </a:rPr>
              <a:t>| LONDON | SINGAPORE  </a:t>
            </a:r>
          </a:p>
        </p:txBody>
      </p:sp>
      <p:sp>
        <p:nvSpPr>
          <p:cNvPr id="7" name="Subtitle 2"/>
          <p:cNvSpPr>
            <a:spLocks noGrp="1"/>
          </p:cNvSpPr>
          <p:nvPr>
            <p:ph type="subTitle" idx="1"/>
          </p:nvPr>
        </p:nvSpPr>
        <p:spPr>
          <a:xfrm>
            <a:off x="389489" y="2708920"/>
            <a:ext cx="6400800" cy="946768"/>
          </a:xfrm>
        </p:spPr>
        <p:txBody>
          <a:bodyPr/>
          <a:lstStyle/>
          <a:p>
            <a:r>
              <a:rPr lang="en-GB" dirty="1"/>
              <a:t>BY </a:t>
            </a:r>
            <a:r>
              <a:rPr lang="en-GB" dirty="1" smtClean="0"/>
              <a:t>LAURA HATFIELD, OCTOBER 2019</a:t>
            </a:r>
            <a:endParaRPr lang="en-GB"/>
          </a:p>
        </p:txBody>
      </p:sp>
    </p:spTree>
    <p:extLst>
      <p:ext uri="{BB962C8B-B14F-4D97-AF65-F5344CB8AC3E}">
        <p14:creationId xmlns:p14="http://schemas.microsoft.com/office/powerpoint/2010/main" val="64367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10</a:t>
            </a:fld>
            <a:endParaRPr lang="en-GB"/>
          </a:p>
        </p:txBody>
      </p:sp>
      <p:sp>
        <p:nvSpPr>
          <p:cNvPr id="13" name="Title 12"/>
          <p:cNvSpPr>
            <a:spLocks noGrp="1"/>
          </p:cNvSpPr>
          <p:nvPr>
            <p:ph type="title"/>
          </p:nvPr>
        </p:nvSpPr>
        <p:spPr/>
        <p:txBody>
          <a:bodyPr/>
          <a:lstStyle/>
          <a:p>
            <a:r>
              <a:rPr lang="en-GB" dirty="1" smtClean="0"/>
              <a:t>Relevant Activities  </a:t>
            </a: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04</a:t>
            </a:r>
            <a:endParaRPr lang="en-GB"/>
          </a:p>
        </p:txBody>
      </p:sp>
    </p:spTree>
    <p:extLst>
      <p:ext uri="{BB962C8B-B14F-4D97-AF65-F5344CB8AC3E}">
        <p14:creationId xmlns:p14="http://schemas.microsoft.com/office/powerpoint/2010/main" val="215269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lstStyle/>
          <a:p>
            <a:pPr lvl="2">
              <a:lnSpc>
                <a:spcPct val="100000"/>
              </a:lnSpc>
            </a:pPr>
            <a:r>
              <a:rPr lang="en-GB" dirty="1" smtClean="0"/>
              <a:t>Banking</a:t>
            </a:r>
          </a:p>
          <a:p>
            <a:pPr lvl="2">
              <a:lnSpc>
                <a:spcPct val="100000"/>
              </a:lnSpc>
            </a:pPr>
            <a:r>
              <a:rPr lang="en-GB" dirty="1" smtClean="0"/>
              <a:t>Distribution and services centre </a:t>
            </a:r>
          </a:p>
          <a:p>
            <a:pPr lvl="2">
              <a:lnSpc>
                <a:spcPct val="100000"/>
              </a:lnSpc>
            </a:pPr>
            <a:r>
              <a:rPr lang="en-GB" dirty="1" smtClean="0"/>
              <a:t>Finance and leasing </a:t>
            </a:r>
          </a:p>
          <a:p>
            <a:pPr lvl="2">
              <a:lnSpc>
                <a:spcPct val="100000"/>
              </a:lnSpc>
            </a:pPr>
            <a:r>
              <a:rPr lang="en-GB" dirty="1" smtClean="0"/>
              <a:t>Fund management</a:t>
            </a:r>
          </a:p>
          <a:p>
            <a:pPr lvl="2">
              <a:lnSpc>
                <a:spcPct val="100000"/>
              </a:lnSpc>
            </a:pPr>
            <a:r>
              <a:rPr lang="en-GB" dirty="1" smtClean="0"/>
              <a:t>Headquarters </a:t>
            </a:r>
            <a:endParaRPr lang="en-GB"/>
          </a:p>
          <a:p>
            <a:pPr lvl="2">
              <a:lnSpc>
                <a:spcPct val="100000"/>
              </a:lnSpc>
            </a:pPr>
            <a:r>
              <a:rPr lang="en-GB" dirty="1" smtClean="0"/>
              <a:t>Holding Company </a:t>
            </a:r>
          </a:p>
          <a:p>
            <a:pPr lvl="2">
              <a:lnSpc>
                <a:spcPct val="100000"/>
              </a:lnSpc>
            </a:pPr>
            <a:r>
              <a:rPr lang="en-GB" dirty="1" smtClean="0"/>
              <a:t>Insurance </a:t>
            </a:r>
            <a:endParaRPr lang="en-GB"/>
          </a:p>
          <a:p>
            <a:pPr lvl="2">
              <a:lnSpc>
                <a:spcPct val="100000"/>
              </a:lnSpc>
            </a:pPr>
            <a:r>
              <a:rPr lang="en-GB" dirty="1" smtClean="0"/>
              <a:t>Shipping </a:t>
            </a:r>
          </a:p>
          <a:p>
            <a:pPr lvl="2">
              <a:lnSpc>
                <a:spcPct val="100000"/>
              </a:lnSpc>
            </a:pPr>
            <a:r>
              <a:rPr lang="en-GB" dirty="1" smtClean="0"/>
              <a:t>Intellectual property </a:t>
            </a:r>
            <a:endParaRPr lang="en-GB"/>
          </a:p>
        </p:txBody>
      </p:sp>
      <p:sp>
        <p:nvSpPr>
          <p:cNvPr id="5" name="Slide Number Placeholder 4"/>
          <p:cNvSpPr>
            <a:spLocks noGrp="1"/>
          </p:cNvSpPr>
          <p:nvPr>
            <p:ph type="sldNum" sz="quarter" idx="12"/>
          </p:nvPr>
        </p:nvSpPr>
        <p:spPr/>
        <p:txBody>
          <a:bodyPr/>
          <a:lstStyle/>
          <a:p>
            <a:fld id="{F48A7041-75ED-49BF-A6FB-EF3B1A51D6F3}" type="slidenum">
              <a:rPr lang="en-GB" smtClean="0"/>
              <a:t>11</a:t>
            </a:fld>
            <a:endParaRPr lang="en-GB"/>
          </a:p>
        </p:txBody>
      </p:sp>
      <p:sp>
        <p:nvSpPr>
          <p:cNvPr id="15" name="Subtitle 14"/>
          <p:cNvSpPr>
            <a:spLocks noGrp="1"/>
          </p:cNvSpPr>
          <p:nvPr>
            <p:ph type="subTitle" idx="13"/>
          </p:nvPr>
        </p:nvSpPr>
        <p:spPr/>
        <p:txBody>
          <a:bodyPr/>
          <a:lstStyle/>
          <a:p>
            <a:r>
              <a:rPr lang="en-GB" dirty="1" smtClean="0"/>
              <a:t>  Relevant Activities </a:t>
            </a:r>
            <a:endParaRPr lang="en-GB"/>
          </a:p>
        </p:txBody>
      </p:sp>
    </p:spTree>
    <p:extLst>
      <p:ext uri="{BB962C8B-B14F-4D97-AF65-F5344CB8AC3E}">
        <p14:creationId xmlns:p14="http://schemas.microsoft.com/office/powerpoint/2010/main" val="1671253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12</a:t>
            </a:fld>
            <a:endParaRPr lang="en-GB"/>
          </a:p>
        </p:txBody>
      </p:sp>
      <p:sp>
        <p:nvSpPr>
          <p:cNvPr id="13" name="Title 12"/>
          <p:cNvSpPr>
            <a:spLocks noGrp="1"/>
          </p:cNvSpPr>
          <p:nvPr>
            <p:ph type="title"/>
          </p:nvPr>
        </p:nvSpPr>
        <p:spPr/>
        <p:txBody>
          <a:bodyPr/>
          <a:lstStyle/>
          <a:p>
            <a:r>
              <a:rPr lang="en-GB" dirty="1" smtClean="0"/>
              <a:t>Substance Test</a:t>
            </a: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05</a:t>
            </a:r>
            <a:endParaRPr lang="en-GB"/>
          </a:p>
        </p:txBody>
      </p:sp>
    </p:spTree>
    <p:extLst>
      <p:ext uri="{BB962C8B-B14F-4D97-AF65-F5344CB8AC3E}">
        <p14:creationId xmlns:p14="http://schemas.microsoft.com/office/powerpoint/2010/main" val="400050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lstStyle/>
          <a:p>
            <a:pPr lvl="2"/>
            <a:r>
              <a:rPr lang="en-GB" dirty="1" smtClean="0"/>
              <a:t>Core income generating activities</a:t>
            </a:r>
          </a:p>
          <a:p>
            <a:pPr lvl="2"/>
            <a:r>
              <a:rPr lang="en-GB" dirty="1" smtClean="0"/>
              <a:t>Directed and managed in appropriate manner</a:t>
            </a:r>
          </a:p>
          <a:p>
            <a:pPr lvl="2"/>
            <a:r>
              <a:rPr lang="en-GB" dirty="1" smtClean="0"/>
              <a:t>Having regard to income “adequate”</a:t>
            </a:r>
          </a:p>
          <a:p>
            <a:pPr lvl="4"/>
            <a:r>
              <a:rPr lang="en-GB" dirty="1" smtClean="0"/>
              <a:t>Operating expenditure</a:t>
            </a:r>
          </a:p>
          <a:p>
            <a:pPr lvl="4"/>
            <a:r>
              <a:rPr lang="en-GB" dirty="1" smtClean="0"/>
              <a:t>Physical presence</a:t>
            </a:r>
          </a:p>
          <a:p>
            <a:pPr lvl="4"/>
            <a:r>
              <a:rPr lang="en-GB" dirty="1" smtClean="0"/>
              <a:t>Number of full time employees or other personnel with appropriate qualifications </a:t>
            </a:r>
            <a:endParaRPr lang="en-GB"/>
          </a:p>
        </p:txBody>
      </p:sp>
      <p:sp>
        <p:nvSpPr>
          <p:cNvPr id="5" name="Slide Number Placeholder 4"/>
          <p:cNvSpPr>
            <a:spLocks noGrp="1"/>
          </p:cNvSpPr>
          <p:nvPr>
            <p:ph type="sldNum" sz="quarter" idx="12"/>
          </p:nvPr>
        </p:nvSpPr>
        <p:spPr/>
        <p:txBody>
          <a:bodyPr/>
          <a:lstStyle/>
          <a:p>
            <a:fld id="{F48A7041-75ED-49BF-A6FB-EF3B1A51D6F3}" type="slidenum">
              <a:rPr lang="en-GB" smtClean="0"/>
              <a:t>13</a:t>
            </a:fld>
            <a:endParaRPr lang="en-GB"/>
          </a:p>
        </p:txBody>
      </p:sp>
      <p:sp>
        <p:nvSpPr>
          <p:cNvPr id="15" name="Subtitle 14"/>
          <p:cNvSpPr>
            <a:spLocks noGrp="1"/>
          </p:cNvSpPr>
          <p:nvPr>
            <p:ph type="subTitle" idx="13"/>
          </p:nvPr>
        </p:nvSpPr>
        <p:spPr/>
        <p:txBody>
          <a:bodyPr/>
          <a:lstStyle/>
          <a:p>
            <a:r>
              <a:rPr lang="en-GB" dirty="1" smtClean="0"/>
              <a:t>  Substance Test </a:t>
            </a:r>
            <a:endParaRPr lang="en-GB"/>
          </a:p>
        </p:txBody>
      </p:sp>
    </p:spTree>
    <p:extLst>
      <p:ext uri="{BB962C8B-B14F-4D97-AF65-F5344CB8AC3E}">
        <p14:creationId xmlns:p14="http://schemas.microsoft.com/office/powerpoint/2010/main" val="3670152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14</a:t>
            </a:fld>
            <a:endParaRPr lang="en-GB"/>
          </a:p>
        </p:txBody>
      </p:sp>
      <p:sp>
        <p:nvSpPr>
          <p:cNvPr id="13" name="Title 12"/>
          <p:cNvSpPr>
            <a:spLocks noGrp="1"/>
          </p:cNvSpPr>
          <p:nvPr>
            <p:ph type="title"/>
          </p:nvPr>
        </p:nvSpPr>
        <p:spPr/>
        <p:txBody>
          <a:bodyPr/>
          <a:lstStyle/>
          <a:p>
            <a:r>
              <a:rPr lang="en-GB" dirty="1" smtClean="0"/>
              <a:t>Directed and Managed</a:t>
            </a: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06</a:t>
            </a:r>
            <a:endParaRPr lang="en-GB"/>
          </a:p>
        </p:txBody>
      </p:sp>
    </p:spTree>
    <p:extLst>
      <p:ext uri="{BB962C8B-B14F-4D97-AF65-F5344CB8AC3E}">
        <p14:creationId xmlns:p14="http://schemas.microsoft.com/office/powerpoint/2010/main" val="1262517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normAutofit/>
          </a:bodyPr>
          <a:lstStyle/>
          <a:p>
            <a:pPr lvl="2" algn="just"/>
            <a:r>
              <a:rPr lang="en-GB" dirty="1" smtClean="0"/>
              <a:t>Board as whole appropriate knowledge and expertise</a:t>
            </a:r>
          </a:p>
          <a:p>
            <a:pPr lvl="2" algn="just"/>
            <a:r>
              <a:rPr lang="en-GB" dirty="1" smtClean="0"/>
              <a:t>Board meetings in Cayman adequate frequencies</a:t>
            </a:r>
          </a:p>
          <a:p>
            <a:pPr lvl="2" algn="just"/>
            <a:r>
              <a:rPr lang="en-GB" dirty="1" smtClean="0"/>
              <a:t>Quorum present in Cayman </a:t>
            </a:r>
          </a:p>
          <a:p>
            <a:pPr lvl="2" algn="just"/>
            <a:r>
              <a:rPr lang="en-GB" dirty="1" smtClean="0"/>
              <a:t>Minutes record strategic decisions </a:t>
            </a:r>
          </a:p>
          <a:p>
            <a:pPr lvl="2" algn="just"/>
            <a:r>
              <a:rPr lang="en-GB" dirty="1" smtClean="0"/>
              <a:t>Minutes kept in Cayman </a:t>
            </a:r>
          </a:p>
          <a:p>
            <a:pPr lvl="2" algn="just"/>
            <a:r>
              <a:rPr lang="en-GB" dirty="1" smtClean="0"/>
              <a:t>“directed and managed in an appropriate manner in the Islands…. if ….. meetings of board are held in the Islands at adequate frequencies…”  change </a:t>
            </a:r>
            <a:r>
              <a:rPr lang="en-GB" dirty="1"/>
              <a:t>from ““generally expected that the majority of board meetings will be held in” Cayman </a:t>
            </a:r>
            <a:endParaRPr lang="en-GB" smtClean="0"/>
          </a:p>
          <a:p>
            <a:pPr lvl="2" algn="just"/>
            <a:r>
              <a:rPr lang="en-GB" dirty="1" smtClean="0"/>
              <a:t>Previous Guidance “even for companies with minimum level of activity … at least one board meeting per year”. No minimum now in Guidance  </a:t>
            </a:r>
          </a:p>
          <a:p>
            <a:pPr lvl="2" algn="just"/>
            <a:endParaRPr lang="en-GB"/>
          </a:p>
        </p:txBody>
      </p:sp>
      <p:sp>
        <p:nvSpPr>
          <p:cNvPr id="5" name="Slide Number Placeholder 4"/>
          <p:cNvSpPr>
            <a:spLocks noGrp="1"/>
          </p:cNvSpPr>
          <p:nvPr>
            <p:ph type="sldNum" sz="quarter" idx="12"/>
          </p:nvPr>
        </p:nvSpPr>
        <p:spPr/>
        <p:txBody>
          <a:bodyPr/>
          <a:lstStyle/>
          <a:p>
            <a:fld id="{F48A7041-75ED-49BF-A6FB-EF3B1A51D6F3}" type="slidenum">
              <a:rPr lang="en-GB" smtClean="0"/>
              <a:t>15</a:t>
            </a:fld>
            <a:endParaRPr lang="en-GB"/>
          </a:p>
        </p:txBody>
      </p:sp>
      <p:sp>
        <p:nvSpPr>
          <p:cNvPr id="15" name="Subtitle 14"/>
          <p:cNvSpPr>
            <a:spLocks noGrp="1"/>
          </p:cNvSpPr>
          <p:nvPr>
            <p:ph type="subTitle" idx="13"/>
          </p:nvPr>
        </p:nvSpPr>
        <p:spPr/>
        <p:txBody>
          <a:bodyPr/>
          <a:lstStyle/>
          <a:p>
            <a:r>
              <a:rPr lang="en-GB" dirty="1" smtClean="0"/>
              <a:t>  Directed and Managed </a:t>
            </a:r>
            <a:endParaRPr lang="en-GB"/>
          </a:p>
        </p:txBody>
      </p:sp>
    </p:spTree>
    <p:extLst>
      <p:ext uri="{BB962C8B-B14F-4D97-AF65-F5344CB8AC3E}">
        <p14:creationId xmlns:p14="http://schemas.microsoft.com/office/powerpoint/2010/main" val="2253721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16</a:t>
            </a:fld>
            <a:endParaRPr lang="en-GB"/>
          </a:p>
        </p:txBody>
      </p:sp>
      <p:sp>
        <p:nvSpPr>
          <p:cNvPr id="13" name="Title 12"/>
          <p:cNvSpPr>
            <a:spLocks noGrp="1"/>
          </p:cNvSpPr>
          <p:nvPr>
            <p:ph type="title"/>
          </p:nvPr>
        </p:nvSpPr>
        <p:spPr>
          <a:xfrm>
            <a:off x="360000" y="1628800"/>
            <a:ext cx="5652160" cy="1068744"/>
          </a:xfrm>
        </p:spPr>
        <p:txBody>
          <a:bodyPr/>
          <a:lstStyle/>
          <a:p>
            <a:r>
              <a:rPr lang="en-GB" dirty="1" smtClean="0"/>
              <a:t>Delegation and Outsourcing Outside Cayman </a:t>
            </a: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07</a:t>
            </a:r>
            <a:endParaRPr lang="en-GB"/>
          </a:p>
        </p:txBody>
      </p:sp>
    </p:spTree>
    <p:extLst>
      <p:ext uri="{BB962C8B-B14F-4D97-AF65-F5344CB8AC3E}">
        <p14:creationId xmlns:p14="http://schemas.microsoft.com/office/powerpoint/2010/main" val="20383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normAutofit/>
          </a:bodyPr>
          <a:lstStyle/>
          <a:p>
            <a:pPr lvl="2" algn="just"/>
            <a:r>
              <a:rPr lang="en-GB" dirty="1" smtClean="0"/>
              <a:t>Substance test satisfied </a:t>
            </a:r>
          </a:p>
          <a:p>
            <a:pPr lvl="4" algn="just"/>
            <a:r>
              <a:rPr lang="en-GB" dirty="1" smtClean="0"/>
              <a:t>Core income generating activities conducted by other person  in the Islands</a:t>
            </a:r>
          </a:p>
          <a:p>
            <a:pPr lvl="4" algn="just"/>
            <a:r>
              <a:rPr lang="en-GB" dirty="1" smtClean="0"/>
              <a:t>and able to monitor and control core income generating activities</a:t>
            </a:r>
          </a:p>
          <a:p>
            <a:pPr lvl="4" algn="just"/>
            <a:r>
              <a:rPr lang="en-GB" dirty="1" smtClean="0"/>
              <a:t>No double counting allowed and record keeping required</a:t>
            </a:r>
          </a:p>
          <a:p>
            <a:pPr lvl="3"/>
            <a:endParaRPr lang="en-GB"/>
          </a:p>
          <a:p>
            <a:pPr lvl="2" algn="just"/>
            <a:r>
              <a:rPr lang="en-GB" dirty="1" smtClean="0"/>
              <a:t>Does not preclude professional advice or engaging specialists, provided that commensurate with income not subject to Cayman corporate tax </a:t>
            </a:r>
          </a:p>
          <a:p>
            <a:pPr lvl="3"/>
            <a:endParaRPr lang="en-GB"/>
          </a:p>
          <a:p>
            <a:pPr lvl="2"/>
            <a:r>
              <a:rPr lang="en-GB" dirty="1" smtClean="0"/>
              <a:t>Outsourcing  off Island back office functions, IT, payroll or legal services. </a:t>
            </a:r>
          </a:p>
          <a:p>
            <a:pPr lvl="3">
              <a:buFont typeface="Wingdings" panose="05000000000000000000" pitchFamily="2" charset="2"/>
              <a:buChar char="§"/>
            </a:pPr>
            <a:endParaRPr lang="en-GB"/>
          </a:p>
        </p:txBody>
      </p:sp>
      <p:sp>
        <p:nvSpPr>
          <p:cNvPr id="5" name="Slide Number Placeholder 4"/>
          <p:cNvSpPr>
            <a:spLocks noGrp="1"/>
          </p:cNvSpPr>
          <p:nvPr>
            <p:ph type="sldNum" sz="quarter" idx="12"/>
          </p:nvPr>
        </p:nvSpPr>
        <p:spPr/>
        <p:txBody>
          <a:bodyPr/>
          <a:lstStyle/>
          <a:p>
            <a:fld id="{F48A7041-75ED-49BF-A6FB-EF3B1A51D6F3}" type="slidenum">
              <a:rPr lang="en-GB" smtClean="0"/>
              <a:t>17</a:t>
            </a:fld>
            <a:endParaRPr lang="en-GB"/>
          </a:p>
        </p:txBody>
      </p:sp>
      <p:sp>
        <p:nvSpPr>
          <p:cNvPr id="15" name="Subtitle 14"/>
          <p:cNvSpPr>
            <a:spLocks noGrp="1"/>
          </p:cNvSpPr>
          <p:nvPr>
            <p:ph type="subTitle" idx="13"/>
          </p:nvPr>
        </p:nvSpPr>
        <p:spPr>
          <a:xfrm>
            <a:off x="2051720" y="363329"/>
            <a:ext cx="6226218" cy="946768"/>
          </a:xfrm>
        </p:spPr>
        <p:txBody>
          <a:bodyPr/>
          <a:lstStyle/>
          <a:p>
            <a:r>
              <a:rPr lang="en-GB" dirty="1" smtClean="0"/>
              <a:t>Delegation and Outsourcing Outside Cayman </a:t>
            </a:r>
            <a:endParaRPr lang="en-GB"/>
          </a:p>
        </p:txBody>
      </p:sp>
    </p:spTree>
    <p:extLst>
      <p:ext uri="{BB962C8B-B14F-4D97-AF65-F5344CB8AC3E}">
        <p14:creationId xmlns:p14="http://schemas.microsoft.com/office/powerpoint/2010/main" val="3116715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18</a:t>
            </a:fld>
            <a:endParaRPr lang="en-GB"/>
          </a:p>
        </p:txBody>
      </p:sp>
      <p:sp>
        <p:nvSpPr>
          <p:cNvPr id="13" name="Title 12"/>
          <p:cNvSpPr>
            <a:spLocks noGrp="1"/>
          </p:cNvSpPr>
          <p:nvPr>
            <p:ph type="title"/>
          </p:nvPr>
        </p:nvSpPr>
        <p:spPr>
          <a:xfrm>
            <a:off x="360000" y="1628800"/>
            <a:ext cx="5652160" cy="1068744"/>
          </a:xfrm>
        </p:spPr>
        <p:txBody>
          <a:bodyPr/>
          <a:lstStyle/>
          <a:p>
            <a:r>
              <a:rPr lang="en-GB" dirty="1" smtClean="0"/>
              <a:t>Authority’s Determination of ES Test</a:t>
            </a: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10</a:t>
            </a:r>
            <a:endParaRPr lang="en-GB"/>
          </a:p>
        </p:txBody>
      </p:sp>
    </p:spTree>
    <p:extLst>
      <p:ext uri="{BB962C8B-B14F-4D97-AF65-F5344CB8AC3E}">
        <p14:creationId xmlns:p14="http://schemas.microsoft.com/office/powerpoint/2010/main" val="390138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normAutofit fontScale="77500" lnSpcReduction="20000"/>
          </a:bodyPr>
          <a:lstStyle/>
          <a:p>
            <a:pPr marL="342900" lvl="1" indent="-342900">
              <a:buFont typeface="Calibri" panose="020f0502020204030204" pitchFamily="34" charset="0"/>
              <a:buChar char="–"/>
            </a:pPr>
            <a:r>
              <a:rPr lang="en-GB" dirty="1" smtClean="0"/>
              <a:t>Approach “principles-based” being</a:t>
            </a:r>
          </a:p>
          <a:p>
            <a:pPr lvl="4"/>
            <a:r>
              <a:rPr lang="en-GB" dirty="1" smtClean="0"/>
              <a:t>Individuals who conduct relevant CIGA must do so in Cayman </a:t>
            </a:r>
          </a:p>
          <a:p>
            <a:pPr lvl="4"/>
            <a:r>
              <a:rPr lang="en-GB" dirty="1" smtClean="0"/>
              <a:t>Entity directed and managed in  Cayman </a:t>
            </a:r>
            <a:endParaRPr lang="en-GB"/>
          </a:p>
          <a:p>
            <a:pPr lvl="2"/>
            <a:r>
              <a:rPr lang="en-GB" dirty="1" smtClean="0"/>
              <a:t>May consider:</a:t>
            </a:r>
          </a:p>
          <a:p>
            <a:pPr lvl="4"/>
            <a:r>
              <a:rPr lang="en-GB" dirty="1" smtClean="0"/>
              <a:t>CIGA those from which other activities proceed or depend </a:t>
            </a:r>
          </a:p>
          <a:p>
            <a:pPr lvl="4"/>
            <a:r>
              <a:rPr lang="en-GB" dirty="1" smtClean="0"/>
              <a:t>What is adequate may fluctuate</a:t>
            </a:r>
          </a:p>
          <a:p>
            <a:pPr lvl="4" algn="just"/>
            <a:r>
              <a:rPr lang="en-GB" dirty="1" smtClean="0"/>
              <a:t>Timesheets</a:t>
            </a:r>
            <a:r>
              <a:rPr lang="en-GB" dirty="1"/>
              <a:t>, statutory or contractual hours and comparable statistics for business sector such as average revenue per employee</a:t>
            </a:r>
          </a:p>
          <a:p>
            <a:pPr lvl="4" algn="just"/>
            <a:r>
              <a:rPr lang="en-GB" dirty="1"/>
              <a:t>Directors may perform CIGA as well as fiduciary duties </a:t>
            </a:r>
          </a:p>
          <a:p>
            <a:pPr lvl="4" algn="just"/>
            <a:r>
              <a:rPr lang="en-GB" dirty="1"/>
              <a:t>Outsourcing</a:t>
            </a:r>
          </a:p>
          <a:p>
            <a:pPr lvl="2" algn="just"/>
            <a:r>
              <a:rPr lang="en-GB" dirty="1"/>
              <a:t>Entity may request take into account normal business practices for a relevant activity “for example, where there are commercial (i.e. non-tax) </a:t>
            </a:r>
            <a:r>
              <a:rPr lang="en-GB" dirty="1" smtClean="0"/>
              <a:t>reasons” </a:t>
            </a:r>
          </a:p>
          <a:p>
            <a:pPr lvl="2" algn="just"/>
            <a:r>
              <a:rPr lang="en-GB" dirty="1">
                <a:hlinkClick r:id="rId2"/>
              </a:rPr>
              <a:t>http://www.tia.gov.ky/pdf/ESN_Decision_tree.pdf</a:t>
            </a:r>
            <a:endParaRPr lang="en-GB"/>
          </a:p>
          <a:p>
            <a:pPr lvl="3">
              <a:buFont typeface="Wingdings" panose="05000000000000000000" pitchFamily="2" charset="2"/>
              <a:buChar char="§"/>
            </a:pPr>
            <a:endParaRPr lang="en-GB" smtClean="0"/>
          </a:p>
          <a:p>
            <a:pPr lvl="3">
              <a:buFont typeface="Wingdings" panose="05000000000000000000" pitchFamily="2" charset="2"/>
              <a:buChar char="§"/>
            </a:pPr>
            <a:endParaRPr lang="en-GB" smtClean="0"/>
          </a:p>
        </p:txBody>
      </p:sp>
      <p:sp>
        <p:nvSpPr>
          <p:cNvPr id="5" name="Slide Number Placeholder 4"/>
          <p:cNvSpPr>
            <a:spLocks noGrp="1"/>
          </p:cNvSpPr>
          <p:nvPr>
            <p:ph type="sldNum" sz="quarter" idx="12"/>
          </p:nvPr>
        </p:nvSpPr>
        <p:spPr/>
        <p:txBody>
          <a:bodyPr/>
          <a:lstStyle/>
          <a:p>
            <a:fld id="{F48A7041-75ED-49BF-A6FB-EF3B1A51D6F3}" type="slidenum">
              <a:rPr lang="en-GB" smtClean="0"/>
              <a:t>19</a:t>
            </a:fld>
            <a:endParaRPr lang="en-GB"/>
          </a:p>
        </p:txBody>
      </p:sp>
      <p:sp>
        <p:nvSpPr>
          <p:cNvPr id="15" name="Subtitle 14"/>
          <p:cNvSpPr>
            <a:spLocks noGrp="1"/>
          </p:cNvSpPr>
          <p:nvPr>
            <p:ph type="subTitle" idx="13"/>
          </p:nvPr>
        </p:nvSpPr>
        <p:spPr/>
        <p:txBody>
          <a:bodyPr/>
          <a:lstStyle/>
          <a:p>
            <a:r>
              <a:rPr lang="en-GB" dirty="1" smtClean="0"/>
              <a:t>  Authority’s Determination of ES Test </a:t>
            </a:r>
            <a:endParaRPr lang="en-GB"/>
          </a:p>
        </p:txBody>
      </p:sp>
    </p:spTree>
    <p:extLst>
      <p:ext uri="{BB962C8B-B14F-4D97-AF65-F5344CB8AC3E}">
        <p14:creationId xmlns:p14="http://schemas.microsoft.com/office/powerpoint/2010/main" val="3974778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2</a:t>
            </a:fld>
            <a:endParaRPr lang="en-GB"/>
          </a:p>
        </p:txBody>
      </p:sp>
      <p:sp>
        <p:nvSpPr>
          <p:cNvPr id="13" name="Title 12"/>
          <p:cNvSpPr>
            <a:spLocks noGrp="1"/>
          </p:cNvSpPr>
          <p:nvPr>
            <p:ph type="title"/>
          </p:nvPr>
        </p:nvSpPr>
        <p:spPr/>
        <p:txBody>
          <a:bodyPr/>
          <a:lstStyle/>
          <a:p>
            <a:r>
              <a:rPr lang="en-GB" dirty="1" smtClean="0"/>
              <a:t>Introduction </a:t>
            </a:r>
            <a:endParaRPr lang="en-GB"/>
          </a:p>
        </p:txBody>
      </p:sp>
      <p:sp>
        <p:nvSpPr>
          <p:cNvPr id="5" name="Subtitle 4"/>
          <p:cNvSpPr>
            <a:spLocks noGrp="1"/>
          </p:cNvSpPr>
          <p:nvPr>
            <p:ph type="subTitle" idx="1"/>
          </p:nvPr>
        </p:nvSpPr>
        <p:spPr/>
        <p:txBody>
          <a:bodyPr/>
          <a:lstStyle/>
          <a:p>
            <a:r>
              <a:rPr lang="en-GB" dirty="1"/>
              <a:t>01</a:t>
            </a:r>
          </a:p>
        </p:txBody>
      </p:sp>
    </p:spTree>
    <p:extLst>
      <p:ext uri="{BB962C8B-B14F-4D97-AF65-F5344CB8AC3E}">
        <p14:creationId xmlns:p14="http://schemas.microsoft.com/office/powerpoint/2010/main" val="4150248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20</a:t>
            </a:fld>
            <a:endParaRPr lang="en-GB"/>
          </a:p>
        </p:txBody>
      </p:sp>
      <p:sp>
        <p:nvSpPr>
          <p:cNvPr id="13" name="Title 12"/>
          <p:cNvSpPr>
            <a:spLocks noGrp="1"/>
          </p:cNvSpPr>
          <p:nvPr>
            <p:ph type="title"/>
          </p:nvPr>
        </p:nvSpPr>
        <p:spPr>
          <a:xfrm>
            <a:off x="360000" y="1628800"/>
            <a:ext cx="5652160" cy="1068744"/>
          </a:xfrm>
        </p:spPr>
        <p:txBody>
          <a:bodyPr/>
          <a:lstStyle/>
          <a:p>
            <a:r>
              <a:rPr lang="en-GB" dirty="1" smtClean="0"/>
              <a:t>Some Other Relevant Provisions </a:t>
            </a: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11</a:t>
            </a:r>
            <a:endParaRPr lang="en-GB"/>
          </a:p>
        </p:txBody>
      </p:sp>
    </p:spTree>
    <p:extLst>
      <p:ext uri="{BB962C8B-B14F-4D97-AF65-F5344CB8AC3E}">
        <p14:creationId xmlns:p14="http://schemas.microsoft.com/office/powerpoint/2010/main" val="1298377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normAutofit/>
          </a:bodyPr>
          <a:lstStyle/>
          <a:p>
            <a:pPr lvl="2" algn="just"/>
            <a:r>
              <a:rPr lang="en-GB" dirty="1" smtClean="0"/>
              <a:t>Comply when commence “relevant activity” or by 1 July 2019, if already active</a:t>
            </a:r>
          </a:p>
          <a:p>
            <a:pPr lvl="2" algn="just"/>
            <a:r>
              <a:rPr lang="en-029" dirty="1" smtClean="0"/>
              <a:t>Notify if relevant activity, taxed o/s Cayman and end date for FY</a:t>
            </a:r>
            <a:endParaRPr lang="en-GB" smtClean="0"/>
          </a:p>
          <a:p>
            <a:pPr lvl="2" algn="just"/>
            <a:r>
              <a:rPr lang="en-GB" dirty="1" smtClean="0"/>
              <a:t>First Report filing 12 months after last day of financial year commencing on or after 1 January 2019</a:t>
            </a:r>
          </a:p>
          <a:p>
            <a:pPr lvl="2" algn="just"/>
            <a:r>
              <a:rPr lang="en-GB" dirty="1" smtClean="0"/>
              <a:t>Tax Information Reporting Authority (“Authority”) of the Department for International Tax Cooperation </a:t>
            </a:r>
          </a:p>
          <a:p>
            <a:pPr lvl="2" algn="just"/>
            <a:r>
              <a:rPr lang="en-GB" dirty="1" smtClean="0"/>
              <a:t>Information to be included in Report –details of finances and operations</a:t>
            </a:r>
          </a:p>
          <a:p>
            <a:pPr lvl="2" algn="just"/>
            <a:r>
              <a:rPr lang="en-GB" dirty="1" smtClean="0"/>
              <a:t>Further information can be “reasonably required” by Authority</a:t>
            </a:r>
          </a:p>
          <a:p>
            <a:pPr lvl="2" algn="just"/>
            <a:r>
              <a:rPr lang="en-GB" dirty="1" smtClean="0"/>
              <a:t>Entity retain information for six years </a:t>
            </a:r>
          </a:p>
          <a:p>
            <a:pPr lvl="2" algn="just"/>
            <a:r>
              <a:rPr lang="en-GB" dirty="1" smtClean="0"/>
              <a:t>If required to provide information offence “without lawful excuse” to fail to do so or “knowingly or wilfully” alter, destroy etc. </a:t>
            </a:r>
            <a:endParaRPr lang="en-GB"/>
          </a:p>
        </p:txBody>
      </p:sp>
      <p:sp>
        <p:nvSpPr>
          <p:cNvPr id="5" name="Slide Number Placeholder 4"/>
          <p:cNvSpPr>
            <a:spLocks noGrp="1"/>
          </p:cNvSpPr>
          <p:nvPr>
            <p:ph type="sldNum" sz="quarter" idx="12"/>
          </p:nvPr>
        </p:nvSpPr>
        <p:spPr/>
        <p:txBody>
          <a:bodyPr/>
          <a:lstStyle/>
          <a:p>
            <a:fld id="{F48A7041-75ED-49BF-A6FB-EF3B1A51D6F3}" type="slidenum">
              <a:rPr lang="en-GB" smtClean="0"/>
              <a:t>21</a:t>
            </a:fld>
            <a:endParaRPr lang="en-GB"/>
          </a:p>
        </p:txBody>
      </p:sp>
      <p:sp>
        <p:nvSpPr>
          <p:cNvPr id="15" name="Subtitle 14"/>
          <p:cNvSpPr>
            <a:spLocks noGrp="1"/>
          </p:cNvSpPr>
          <p:nvPr>
            <p:ph type="subTitle" idx="13"/>
          </p:nvPr>
        </p:nvSpPr>
        <p:spPr/>
        <p:txBody>
          <a:bodyPr/>
          <a:lstStyle/>
          <a:p>
            <a:r>
              <a:rPr lang="en-GB" dirty="1" smtClean="0"/>
              <a:t>  Some Other Relevant Provisions </a:t>
            </a:r>
            <a:endParaRPr lang="en-GB"/>
          </a:p>
        </p:txBody>
      </p:sp>
    </p:spTree>
    <p:extLst>
      <p:ext uri="{BB962C8B-B14F-4D97-AF65-F5344CB8AC3E}">
        <p14:creationId xmlns:p14="http://schemas.microsoft.com/office/powerpoint/2010/main" val="2059064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normAutofit/>
          </a:bodyPr>
          <a:lstStyle/>
          <a:p>
            <a:pPr lvl="2" algn="just"/>
            <a:r>
              <a:rPr lang="en-GB" dirty="1" smtClean="0"/>
              <a:t>If Authority issues notice that failed test </a:t>
            </a:r>
          </a:p>
          <a:p>
            <a:pPr lvl="4" algn="just"/>
            <a:r>
              <a:rPr lang="en-GB" dirty="1" smtClean="0"/>
              <a:t>First “financial year” shall impose penalty of CI$10,000 (approximately US$12,200) </a:t>
            </a:r>
          </a:p>
          <a:p>
            <a:pPr lvl="4" algn="just"/>
            <a:r>
              <a:rPr lang="en-GB" dirty="1" smtClean="0"/>
              <a:t>If fails in “subsequent financial year” CI$100,000 (approximately US$122,000)</a:t>
            </a:r>
          </a:p>
          <a:p>
            <a:pPr lvl="4" algn="just"/>
            <a:r>
              <a:rPr lang="en-GB" dirty="1" smtClean="0"/>
              <a:t>Payable within 28 days, subject to rights of appeal within 28 days to Grand Court (on liability  and for amount of fine) </a:t>
            </a:r>
          </a:p>
          <a:p>
            <a:pPr lvl="4" algn="just"/>
            <a:r>
              <a:rPr lang="en-GB" dirty="1" smtClean="0"/>
              <a:t>If fails subsequent year, also report to Registrar and application by it to Grand Court for order </a:t>
            </a:r>
          </a:p>
          <a:p>
            <a:pPr lvl="2" algn="just"/>
            <a:r>
              <a:rPr lang="en-GB" dirty="1"/>
              <a:t>Also Authority </a:t>
            </a:r>
            <a:r>
              <a:rPr lang="en-GB" dirty="1" smtClean="0"/>
              <a:t>provide </a:t>
            </a:r>
            <a:r>
              <a:rPr lang="en-GB" dirty="1"/>
              <a:t>information to “competent </a:t>
            </a:r>
            <a:r>
              <a:rPr lang="en-GB" dirty="1" smtClean="0"/>
              <a:t>authority</a:t>
            </a:r>
            <a:r>
              <a:rPr lang="en-GB" dirty="1"/>
              <a:t>” in each relevant jurisdiction </a:t>
            </a:r>
          </a:p>
          <a:p>
            <a:pPr marL="252000" lvl="3" indent="0" algn="just">
              <a:buNone/>
            </a:pPr>
            <a:r>
              <a:rPr lang="en-GB" dirty="1"/>
              <a:t>	</a:t>
            </a:r>
            <a:endParaRPr lang="en-GB" smtClean="0"/>
          </a:p>
        </p:txBody>
      </p:sp>
      <p:sp>
        <p:nvSpPr>
          <p:cNvPr id="5" name="Slide Number Placeholder 4"/>
          <p:cNvSpPr>
            <a:spLocks noGrp="1"/>
          </p:cNvSpPr>
          <p:nvPr>
            <p:ph type="sldNum" sz="quarter" idx="12"/>
          </p:nvPr>
        </p:nvSpPr>
        <p:spPr/>
        <p:txBody>
          <a:bodyPr/>
          <a:lstStyle/>
          <a:p>
            <a:fld id="{F48A7041-75ED-49BF-A6FB-EF3B1A51D6F3}" type="slidenum">
              <a:rPr lang="en-GB" smtClean="0"/>
              <a:t>22</a:t>
            </a:fld>
            <a:endParaRPr lang="en-GB"/>
          </a:p>
        </p:txBody>
      </p:sp>
      <p:sp>
        <p:nvSpPr>
          <p:cNvPr id="15" name="Subtitle 14"/>
          <p:cNvSpPr>
            <a:spLocks noGrp="1"/>
          </p:cNvSpPr>
          <p:nvPr>
            <p:ph type="subTitle" idx="13"/>
          </p:nvPr>
        </p:nvSpPr>
        <p:spPr/>
        <p:txBody>
          <a:bodyPr/>
          <a:lstStyle/>
          <a:p>
            <a:r>
              <a:rPr lang="en-GB" dirty="1" smtClean="0"/>
              <a:t>  Some Other Relevant Provisions </a:t>
            </a:r>
            <a:endParaRPr lang="en-GB"/>
          </a:p>
        </p:txBody>
      </p:sp>
    </p:spTree>
    <p:extLst>
      <p:ext uri="{BB962C8B-B14F-4D97-AF65-F5344CB8AC3E}">
        <p14:creationId xmlns:p14="http://schemas.microsoft.com/office/powerpoint/2010/main" val="473932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normAutofit/>
          </a:bodyPr>
          <a:lstStyle/>
          <a:p>
            <a:pPr lvl="2" algn="just"/>
            <a:r>
              <a:rPr lang="en-GB" dirty="1" smtClean="0"/>
              <a:t>Supplying “knowingly or wilfully … false or misleading    information” a criminal offence </a:t>
            </a:r>
          </a:p>
          <a:p>
            <a:pPr lvl="2" algn="just"/>
            <a:r>
              <a:rPr lang="en-GB" dirty="1" smtClean="0"/>
              <a:t>Where offence committed by body corporate with “consent or connivance” … or … “neglect” of director etc that person 	commits an offence </a:t>
            </a:r>
          </a:p>
        </p:txBody>
      </p:sp>
      <p:sp>
        <p:nvSpPr>
          <p:cNvPr id="5" name="Slide Number Placeholder 4"/>
          <p:cNvSpPr>
            <a:spLocks noGrp="1"/>
          </p:cNvSpPr>
          <p:nvPr>
            <p:ph type="sldNum" sz="quarter" idx="12"/>
          </p:nvPr>
        </p:nvSpPr>
        <p:spPr/>
        <p:txBody>
          <a:bodyPr/>
          <a:lstStyle/>
          <a:p>
            <a:fld id="{F48A7041-75ED-49BF-A6FB-EF3B1A51D6F3}" type="slidenum">
              <a:rPr lang="en-GB" smtClean="0"/>
              <a:t>23</a:t>
            </a:fld>
            <a:endParaRPr lang="en-GB"/>
          </a:p>
        </p:txBody>
      </p:sp>
      <p:sp>
        <p:nvSpPr>
          <p:cNvPr id="15" name="Subtitle 14"/>
          <p:cNvSpPr>
            <a:spLocks noGrp="1"/>
          </p:cNvSpPr>
          <p:nvPr>
            <p:ph type="subTitle" idx="13"/>
          </p:nvPr>
        </p:nvSpPr>
        <p:spPr/>
        <p:txBody>
          <a:bodyPr/>
          <a:lstStyle/>
          <a:p>
            <a:r>
              <a:rPr lang="en-GB" dirty="1" smtClean="0"/>
              <a:t>  Some Other Relevant Provisions </a:t>
            </a:r>
            <a:endParaRPr lang="en-GB"/>
          </a:p>
        </p:txBody>
      </p:sp>
    </p:spTree>
    <p:extLst>
      <p:ext uri="{BB962C8B-B14F-4D97-AF65-F5344CB8AC3E}">
        <p14:creationId xmlns:p14="http://schemas.microsoft.com/office/powerpoint/2010/main" val="3459758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600200"/>
            <a:ext cx="8424936" cy="4708525"/>
          </a:xfrm>
        </p:spPr>
        <p:txBody>
          <a:bodyPr>
            <a:normAutofit/>
          </a:bodyPr>
          <a:lstStyle/>
          <a:p>
            <a:pPr lvl="2"/>
            <a:r>
              <a:rPr lang="en-GB" dirty="1" smtClean="0"/>
              <a:t>Construction of words and expressions </a:t>
            </a:r>
          </a:p>
          <a:p>
            <a:pPr lvl="4"/>
            <a:r>
              <a:rPr lang="en-GB" dirty="1" smtClean="0"/>
              <a:t>“adequate” “as much or as good as necessary for the relevant requirement or purpose”</a:t>
            </a:r>
          </a:p>
          <a:p>
            <a:pPr lvl="4"/>
            <a:r>
              <a:rPr lang="en-GB" dirty="1" smtClean="0"/>
              <a:t>“appropriate” “suitable or fitting for a particular purpose, person, occasion” </a:t>
            </a:r>
          </a:p>
          <a:p>
            <a:pPr lvl="4"/>
            <a:r>
              <a:rPr lang="en-GB" dirty="1" smtClean="0"/>
              <a:t>“dependent on the particular facts of the relevant entity and its business activity”</a:t>
            </a:r>
          </a:p>
          <a:p>
            <a:pPr lvl="4"/>
            <a:r>
              <a:rPr lang="en-GB" dirty="1" smtClean="0"/>
              <a:t>“director” “any director, officer, member or other person in whom the management … is vested”</a:t>
            </a:r>
          </a:p>
        </p:txBody>
      </p:sp>
      <p:sp>
        <p:nvSpPr>
          <p:cNvPr id="5" name="Slide Number Placeholder 4"/>
          <p:cNvSpPr>
            <a:spLocks noGrp="1"/>
          </p:cNvSpPr>
          <p:nvPr>
            <p:ph type="sldNum" sz="quarter" idx="12"/>
          </p:nvPr>
        </p:nvSpPr>
        <p:spPr/>
        <p:txBody>
          <a:bodyPr/>
          <a:lstStyle/>
          <a:p>
            <a:fld id="{F48A7041-75ED-49BF-A6FB-EF3B1A51D6F3}" type="slidenum">
              <a:rPr lang="en-GB" smtClean="0"/>
              <a:t>24</a:t>
            </a:fld>
            <a:endParaRPr lang="en-GB"/>
          </a:p>
        </p:txBody>
      </p:sp>
      <p:sp>
        <p:nvSpPr>
          <p:cNvPr id="15" name="Subtitle 14"/>
          <p:cNvSpPr>
            <a:spLocks noGrp="1"/>
          </p:cNvSpPr>
          <p:nvPr>
            <p:ph type="subTitle" idx="13"/>
          </p:nvPr>
        </p:nvSpPr>
        <p:spPr/>
        <p:txBody>
          <a:bodyPr/>
          <a:lstStyle/>
          <a:p>
            <a:r>
              <a:rPr lang="en-GB" dirty="1" smtClean="0"/>
              <a:t>  </a:t>
            </a:r>
            <a:endParaRPr lang="en-GB"/>
          </a:p>
        </p:txBody>
      </p:sp>
      <p:sp>
        <p:nvSpPr>
          <p:cNvPr id="6" name="Subtitle 14"/>
          <p:cNvSpPr txBox="1"/>
          <p:nvPr/>
        </p:nvSpPr>
        <p:spPr>
          <a:xfrm>
            <a:off x="1940767" y="356400"/>
            <a:ext cx="6272730" cy="946768"/>
          </a:xfrm>
          <a:prstGeom prst="rect"/>
        </p:spPr>
        <p:txBody>
          <a:bodyPr vert="horz" lIns="0" tIns="0" rIns="0" bIns="0" rtlCol="0">
            <a:normAutofit/>
          </a:bodyPr>
          <a:lstStyle>
            <a:lvl1pPr marL="0" indent="0" algn="l" defTabSz="914400" rtl="0" eaLnBrk="1" latinLnBrk="0" hangingPunct="1">
              <a:lnSpc>
                <a:spcPct val="100000"/>
              </a:lnSpc>
              <a:spcBef>
                <a:spcPct val="0"/>
              </a:spcBef>
              <a:buFont typeface="Arial" panose="020b0604020202020204" pitchFamily="34" charset="0"/>
              <a:buNone/>
              <a:defRPr sz="3000" b="0" kern="1200" cap="none" baseline="0">
                <a:solidFill>
                  <a:schemeClr val="accent1"/>
                </a:solidFill>
                <a:latin typeface="+mn-lt"/>
                <a:ea typeface="+mn-ea"/>
                <a:cs typeface="+mn-cs"/>
              </a:defRPr>
            </a:lvl1pPr>
            <a:lvl2pPr marL="4572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1" smtClean="0"/>
              <a:t>  Some Other Relevant Provisions </a:t>
            </a:r>
            <a:endParaRPr lang="en-GB"/>
          </a:p>
        </p:txBody>
      </p:sp>
    </p:spTree>
    <p:extLst>
      <p:ext uri="{BB962C8B-B14F-4D97-AF65-F5344CB8AC3E}">
        <p14:creationId xmlns:p14="http://schemas.microsoft.com/office/powerpoint/2010/main" val="2243240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79512" y="1600200"/>
            <a:ext cx="8640960" cy="4708525"/>
          </a:xfrm>
        </p:spPr>
        <p:txBody>
          <a:bodyPr>
            <a:normAutofit/>
          </a:bodyPr>
          <a:lstStyle/>
          <a:p>
            <a:pPr lvl="3" algn="just"/>
            <a:r>
              <a:rPr lang="en-GB" dirty="1" smtClean="0"/>
              <a:t>“subsidiary company” “with respect to another company, a company of which that other company is the parent”</a:t>
            </a:r>
          </a:p>
          <a:p>
            <a:pPr lvl="3" algn="just">
              <a:buFont typeface="Wingdings" panose="05000000000000000000" pitchFamily="2" charset="2"/>
              <a:buChar char="§"/>
            </a:pPr>
            <a:endParaRPr lang="en-GB" smtClean="0"/>
          </a:p>
          <a:p>
            <a:pPr lvl="3" algn="just"/>
            <a:r>
              <a:rPr lang="en-GB" dirty="1" smtClean="0"/>
              <a:t>“ultimate parent company” “owns … sufficient interest … that required to prepare Consolidated Financial Statements … or would be if its equity interests were … public securities … and… no other … entity of the Group … owns an interest…  in it” </a:t>
            </a:r>
          </a:p>
          <a:p>
            <a:pPr lvl="3" algn="just"/>
            <a:r>
              <a:rPr lang="en-029" dirty="1" smtClean="0"/>
              <a:t>"MNE Group </a:t>
            </a:r>
            <a:r>
              <a:rPr lang="en-GB" dirty="1" smtClean="0"/>
              <a:t>means </a:t>
            </a:r>
            <a:r>
              <a:rPr lang="en-GB" dirty="1"/>
              <a:t>any Group that includes two or more enterprises for which the tax residence is in different jurisdictions or includes an enterprise that is resident for tax purposes in one jurisdiction and is subject to tax with respect to the business carried out through a permanent establishment in another jurisdiction.”</a:t>
            </a:r>
            <a:endParaRPr lang="en-GB" smtClean="0"/>
          </a:p>
        </p:txBody>
      </p:sp>
      <p:sp>
        <p:nvSpPr>
          <p:cNvPr id="5" name="Slide Number Placeholder 4"/>
          <p:cNvSpPr>
            <a:spLocks noGrp="1"/>
          </p:cNvSpPr>
          <p:nvPr>
            <p:ph type="sldNum" sz="quarter" idx="12"/>
          </p:nvPr>
        </p:nvSpPr>
        <p:spPr/>
        <p:txBody>
          <a:bodyPr/>
          <a:lstStyle/>
          <a:p>
            <a:fld id="{F48A7041-75ED-49BF-A6FB-EF3B1A51D6F3}" type="slidenum">
              <a:rPr lang="en-GB" smtClean="0"/>
              <a:t>25</a:t>
            </a:fld>
            <a:endParaRPr lang="en-GB"/>
          </a:p>
        </p:txBody>
      </p:sp>
      <p:sp>
        <p:nvSpPr>
          <p:cNvPr id="15" name="Subtitle 14"/>
          <p:cNvSpPr>
            <a:spLocks noGrp="1"/>
          </p:cNvSpPr>
          <p:nvPr>
            <p:ph type="subTitle" idx="13"/>
          </p:nvPr>
        </p:nvSpPr>
        <p:spPr/>
        <p:txBody>
          <a:bodyPr/>
          <a:lstStyle/>
          <a:p>
            <a:r>
              <a:rPr lang="en-GB" dirty="1" smtClean="0"/>
              <a:t>  </a:t>
            </a:r>
            <a:endParaRPr lang="en-GB"/>
          </a:p>
        </p:txBody>
      </p:sp>
      <p:sp>
        <p:nvSpPr>
          <p:cNvPr id="6" name="Subtitle 14"/>
          <p:cNvSpPr txBox="1"/>
          <p:nvPr/>
        </p:nvSpPr>
        <p:spPr>
          <a:xfrm>
            <a:off x="1940767" y="356400"/>
            <a:ext cx="6272730" cy="946768"/>
          </a:xfrm>
          <a:prstGeom prst="rect"/>
        </p:spPr>
        <p:txBody>
          <a:bodyPr vert="horz" lIns="0" tIns="0" rIns="0" bIns="0" rtlCol="0">
            <a:normAutofit/>
          </a:bodyPr>
          <a:lstStyle>
            <a:lvl1pPr marL="0" indent="0" algn="l" defTabSz="914400" rtl="0" eaLnBrk="1" latinLnBrk="0" hangingPunct="1">
              <a:lnSpc>
                <a:spcPct val="100000"/>
              </a:lnSpc>
              <a:spcBef>
                <a:spcPct val="0"/>
              </a:spcBef>
              <a:buFont typeface="Arial" panose="020b0604020202020204" pitchFamily="34" charset="0"/>
              <a:buNone/>
              <a:defRPr sz="3000" b="0" kern="1200" cap="none" baseline="0">
                <a:solidFill>
                  <a:schemeClr val="accent1"/>
                </a:solidFill>
                <a:latin typeface="+mn-lt"/>
                <a:ea typeface="+mn-ea"/>
                <a:cs typeface="+mn-cs"/>
              </a:defRPr>
            </a:lvl1pPr>
            <a:lvl2pPr marL="4572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1" smtClean="0"/>
              <a:t>  Some Other Relevant Provisions </a:t>
            </a:r>
            <a:endParaRPr lang="en-GB"/>
          </a:p>
        </p:txBody>
      </p:sp>
    </p:spTree>
    <p:extLst>
      <p:ext uri="{BB962C8B-B14F-4D97-AF65-F5344CB8AC3E}">
        <p14:creationId xmlns:p14="http://schemas.microsoft.com/office/powerpoint/2010/main" val="2666349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26</a:t>
            </a:fld>
            <a:endParaRPr lang="en-GB"/>
          </a:p>
        </p:txBody>
      </p:sp>
      <p:sp>
        <p:nvSpPr>
          <p:cNvPr id="13" name="Title 12"/>
          <p:cNvSpPr>
            <a:spLocks noGrp="1"/>
          </p:cNvSpPr>
          <p:nvPr>
            <p:ph type="title"/>
          </p:nvPr>
        </p:nvSpPr>
        <p:spPr>
          <a:xfrm>
            <a:off x="360000" y="1628800"/>
            <a:ext cx="5652160" cy="1068744"/>
          </a:xfrm>
        </p:spPr>
        <p:txBody>
          <a:bodyPr/>
          <a:lstStyle/>
          <a:p>
            <a:r>
              <a:rPr lang="en-GB" dirty="1" smtClean="0"/>
              <a:t>Notification and Reporting</a:t>
            </a:r>
            <a:br>
              <a:rPr lang="en-GB" dirty="1" smtClean="0"/>
            </a:b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12</a:t>
            </a:r>
            <a:endParaRPr lang="en-GB"/>
          </a:p>
        </p:txBody>
      </p:sp>
    </p:spTree>
    <p:extLst>
      <p:ext uri="{BB962C8B-B14F-4D97-AF65-F5344CB8AC3E}">
        <p14:creationId xmlns:p14="http://schemas.microsoft.com/office/powerpoint/2010/main" val="2362138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79512" y="1600200"/>
            <a:ext cx="8640960" cy="4708525"/>
          </a:xfrm>
        </p:spPr>
        <p:txBody>
          <a:bodyPr>
            <a:normAutofit/>
          </a:bodyPr>
          <a:lstStyle/>
          <a:p>
            <a:pPr lvl="3" algn="just"/>
            <a:r>
              <a:rPr lang="en-GB" dirty="1" smtClean="0"/>
              <a:t>Notification </a:t>
            </a:r>
            <a:r>
              <a:rPr lang="en-GB" dirty="1"/>
              <a:t>will be required for all entities with separate legal personality and will be done via the General Registry system (CAP and CBP). It is anticipated that the notification form will be online in Q4 2019. </a:t>
            </a:r>
            <a:endParaRPr lang="en-GB" smtClean="0"/>
          </a:p>
          <a:p>
            <a:pPr lvl="3" algn="just"/>
            <a:r>
              <a:rPr lang="en-GB" dirty="1" smtClean="0"/>
              <a:t>The </a:t>
            </a:r>
            <a:r>
              <a:rPr lang="en-GB" dirty="1"/>
              <a:t>process for notification on the General Registry system will be explained </a:t>
            </a:r>
            <a:r>
              <a:rPr lang="en-GB" dirty="1" smtClean="0"/>
              <a:t>in </a:t>
            </a:r>
            <a:r>
              <a:rPr lang="en-GB" dirty="1"/>
              <a:t>further detail in a user guide which is expected to be published on the DITC website by September 2019. </a:t>
            </a:r>
            <a:endParaRPr lang="en-GB" smtClean="0"/>
          </a:p>
          <a:p>
            <a:pPr lvl="3" algn="just"/>
            <a:r>
              <a:rPr lang="en-GB" dirty="1" smtClean="0"/>
              <a:t>Reporting will then be </a:t>
            </a:r>
            <a:r>
              <a:rPr lang="en-GB" dirty="1"/>
              <a:t>done on a new portal currently being developed for July / August 2020. There will be a separate user guide published on this, expected timing Q2 2020. </a:t>
            </a:r>
            <a:endParaRPr lang="en-GB" smtClean="0"/>
          </a:p>
          <a:p>
            <a:pPr lvl="3" algn="just"/>
            <a:r>
              <a:rPr lang="en-GB" dirty="1" smtClean="0"/>
              <a:t>The </a:t>
            </a:r>
            <a:r>
              <a:rPr lang="en-GB" dirty="1"/>
              <a:t>initial step for filing the ES return will be to confirm, on the new portal, the prepopulated information filed on the notification in the General Registry system. </a:t>
            </a:r>
            <a:endParaRPr lang="en-GB" smtClean="0"/>
          </a:p>
        </p:txBody>
      </p:sp>
      <p:sp>
        <p:nvSpPr>
          <p:cNvPr id="5" name="Slide Number Placeholder 4"/>
          <p:cNvSpPr>
            <a:spLocks noGrp="1"/>
          </p:cNvSpPr>
          <p:nvPr>
            <p:ph type="sldNum" sz="quarter" idx="12"/>
          </p:nvPr>
        </p:nvSpPr>
        <p:spPr/>
        <p:txBody>
          <a:bodyPr/>
          <a:lstStyle/>
          <a:p>
            <a:fld id="{F48A7041-75ED-49BF-A6FB-EF3B1A51D6F3}" type="slidenum">
              <a:rPr lang="en-GB" smtClean="0"/>
              <a:t>27</a:t>
            </a:fld>
            <a:endParaRPr lang="en-GB"/>
          </a:p>
        </p:txBody>
      </p:sp>
      <p:sp>
        <p:nvSpPr>
          <p:cNvPr id="15" name="Subtitle 14"/>
          <p:cNvSpPr>
            <a:spLocks noGrp="1"/>
          </p:cNvSpPr>
          <p:nvPr>
            <p:ph type="subTitle" idx="13"/>
          </p:nvPr>
        </p:nvSpPr>
        <p:spPr/>
        <p:txBody>
          <a:bodyPr/>
          <a:lstStyle/>
          <a:p>
            <a:r>
              <a:rPr lang="en-GB" dirty="1" smtClean="0"/>
              <a:t>  </a:t>
            </a:r>
            <a:endParaRPr lang="en-GB"/>
          </a:p>
        </p:txBody>
      </p:sp>
      <p:sp>
        <p:nvSpPr>
          <p:cNvPr id="6" name="Subtitle 14"/>
          <p:cNvSpPr txBox="1"/>
          <p:nvPr/>
        </p:nvSpPr>
        <p:spPr>
          <a:xfrm>
            <a:off x="1940767" y="356400"/>
            <a:ext cx="6272730" cy="946768"/>
          </a:xfrm>
          <a:prstGeom prst="rect"/>
        </p:spPr>
        <p:txBody>
          <a:bodyPr vert="horz" lIns="0" tIns="0" rIns="0" bIns="0" rtlCol="0">
            <a:normAutofit/>
          </a:bodyPr>
          <a:lstStyle>
            <a:lvl1pPr marL="0" indent="0" algn="l" defTabSz="914400" rtl="0" eaLnBrk="1" latinLnBrk="0" hangingPunct="1">
              <a:lnSpc>
                <a:spcPct val="100000"/>
              </a:lnSpc>
              <a:spcBef>
                <a:spcPct val="0"/>
              </a:spcBef>
              <a:buFont typeface="Arial" panose="020b0604020202020204" pitchFamily="34" charset="0"/>
              <a:buNone/>
              <a:defRPr sz="3000" b="0" kern="1200" cap="none" baseline="0">
                <a:solidFill>
                  <a:schemeClr val="accent1"/>
                </a:solidFill>
                <a:latin typeface="+mn-lt"/>
                <a:ea typeface="+mn-ea"/>
                <a:cs typeface="+mn-cs"/>
              </a:defRPr>
            </a:lvl1pPr>
            <a:lvl2pPr marL="4572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1" smtClean="0"/>
              <a:t>  Notification and Reporting</a:t>
            </a:r>
            <a:endParaRPr lang="en-GB"/>
          </a:p>
        </p:txBody>
      </p:sp>
    </p:spTree>
    <p:extLst>
      <p:ext uri="{BB962C8B-B14F-4D97-AF65-F5344CB8AC3E}">
        <p14:creationId xmlns:p14="http://schemas.microsoft.com/office/powerpoint/2010/main" val="671091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F48A7041-75ED-49BF-A6FB-EF3B1A51D6F3}" type="slidenum">
              <a:rPr lang="en-GB" smtClean="0"/>
              <a:t>28</a:t>
            </a:fld>
            <a:endParaRPr lang="en-GB"/>
          </a:p>
        </p:txBody>
      </p:sp>
      <p:sp>
        <p:nvSpPr>
          <p:cNvPr id="5" name="Subtitle 4"/>
          <p:cNvSpPr>
            <a:spLocks noGrp="1"/>
          </p:cNvSpPr>
          <p:nvPr>
            <p:ph type="subTitle" idx="13"/>
          </p:nvPr>
        </p:nvSpPr>
        <p:spPr/>
        <p:txBody>
          <a:bodyPr/>
          <a:lstStyle/>
          <a:p>
            <a:r>
              <a:rPr lang="en-GB" dirty="1"/>
              <a:t>Some Other Relevant Provisions </a:t>
            </a:r>
          </a:p>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1882053835"/>
              </p:ext>
            </p:extLst>
          </p:nvPr>
        </p:nvGraphicFramePr>
        <p:xfrm>
          <a:off x="1174912" y="1196752"/>
          <a:ext cx="7543800" cy="5328592"/>
        </p:xfrm>
        <a:graphic>
          <a:graphicData uri="http://schemas.openxmlformats.org/presentationml/2006/ole">
            <mc:AlternateContent xmlns:mc="http://schemas.openxmlformats.org/markup-compatibility/2006">
              <mc:Choice xmlns:v="urn:schemas-microsoft-com:vml" Requires="v">
                <p:oleObj name="Acrobat Document" progId="AcroExch.Document.2017" r:id="rId5" spid="_x0000_s1038">
                  <p:embed/>
                </p:oleObj>
              </mc:Choice>
              <mc:Fallback>
                <p:oleObj name="Acrobat Document" progId="AcroExch.Document.2017" r:id="rId5" spid="_x0000_s1038">
                  <p:embed/>
                  <p:pic>
                    <p:nvPicPr>
                      <p:cNvPr id="0" name="OLE substitute image"/>
                      <p:cNvPicPr/>
                      <p:nvPr/>
                    </p:nvPicPr>
                    <p:blipFill>
                      <a:blip r:embed="rId4"/>
                      <a:srcRect/>
                      <a:stretch>
                        <a:fillRect/>
                      </a:stretch>
                    </p:blipFill>
                    <p:spPr>
                      <a:xfrm>
                        <a:off x="1174912" y="1196752"/>
                        <a:ext cx="7543800" cy="5328592"/>
                      </a:xfrm>
                      <a:prstGeom prst="rect"/>
                      <a:noFill/>
                      <a:ln>
                        <a:noFill/>
                      </a:ln>
                    </p:spPr>
                  </p:pic>
                </p:oleObj>
              </mc:Fallback>
            </mc:AlternateContent>
          </a:graphicData>
        </a:graphic>
      </p:graphicFrame>
    </p:spTree>
    <p:extLst>
      <p:ext uri="{BB962C8B-B14F-4D97-AF65-F5344CB8AC3E}">
        <p14:creationId xmlns:p14="http://schemas.microsoft.com/office/powerpoint/2010/main" val="2185509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29</a:t>
            </a:fld>
            <a:endParaRPr lang="en-GB"/>
          </a:p>
        </p:txBody>
      </p:sp>
      <p:sp>
        <p:nvSpPr>
          <p:cNvPr id="13" name="Title 12"/>
          <p:cNvSpPr>
            <a:spLocks noGrp="1"/>
          </p:cNvSpPr>
          <p:nvPr>
            <p:ph type="title"/>
          </p:nvPr>
        </p:nvSpPr>
        <p:spPr>
          <a:xfrm>
            <a:off x="360000" y="1628800"/>
            <a:ext cx="5652160" cy="1068744"/>
          </a:xfrm>
        </p:spPr>
        <p:txBody>
          <a:bodyPr/>
          <a:lstStyle/>
          <a:p>
            <a:r>
              <a:rPr lang="en-GB" dirty="1" smtClean="0"/>
              <a:t>International Compliance</a:t>
            </a:r>
            <a:br>
              <a:rPr lang="en-GB" dirty="1" smtClean="0"/>
            </a:br>
            <a:br>
              <a:rPr lang="en-GB" dirty="1" smtClean="0"/>
            </a:b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13</a:t>
            </a:r>
            <a:endParaRPr lang="en-GB"/>
          </a:p>
        </p:txBody>
      </p:sp>
    </p:spTree>
    <p:extLst>
      <p:ext uri="{BB962C8B-B14F-4D97-AF65-F5344CB8AC3E}">
        <p14:creationId xmlns:p14="http://schemas.microsoft.com/office/powerpoint/2010/main" val="2010308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628800"/>
            <a:ext cx="8419832" cy="4976757"/>
          </a:xfrm>
        </p:spPr>
        <p:txBody>
          <a:bodyPr>
            <a:normAutofit/>
          </a:bodyPr>
          <a:lstStyle/>
          <a:p>
            <a:pPr marL="342900" indent="-342900" algn="just">
              <a:buSzPct val="125000"/>
              <a:buFont typeface="Calibri" panose="020f0502020204030204" pitchFamily="34" charset="0"/>
              <a:buChar char="–"/>
            </a:pPr>
            <a:r>
              <a:rPr lang="en-GB" b="0" dirty="1" smtClean="0"/>
              <a:t>EU threat to blacklist countries that “facilitate  offshore structures or arrangements aimed at attracting profits which do not reflect economic activity in the jurisdiction”.</a:t>
            </a:r>
          </a:p>
          <a:p>
            <a:pPr marL="342900" indent="-342900" algn="just">
              <a:buSzPct val="125000"/>
              <a:buFont typeface="Calibri" panose="020f0502020204030204" pitchFamily="34" charset="0"/>
              <a:buChar char="–"/>
            </a:pPr>
            <a:endParaRPr lang="en-GB" b="0" smtClean="0"/>
          </a:p>
          <a:p>
            <a:pPr marL="342900" indent="-342900" algn="just">
              <a:buFont typeface="Calibri" panose="020f0502020204030204" pitchFamily="34" charset="0"/>
              <a:buChar char="–"/>
            </a:pPr>
            <a:r>
              <a:rPr lang="en-GB" b="0" dirty="1"/>
              <a:t>Cayman written commitment December </a:t>
            </a:r>
            <a:r>
              <a:rPr lang="en-GB" b="0" dirty="1" smtClean="0"/>
              <a:t>2017 substance </a:t>
            </a:r>
            <a:r>
              <a:rPr lang="en-GB" b="0" dirty="1"/>
              <a:t>legislation by end </a:t>
            </a:r>
            <a:r>
              <a:rPr lang="en-GB" b="0" dirty="1" smtClean="0"/>
              <a:t>2018</a:t>
            </a:r>
          </a:p>
          <a:p>
            <a:pPr algn="just"/>
            <a:endParaRPr lang="en-GB" b="0" smtClean="0"/>
          </a:p>
        </p:txBody>
      </p:sp>
      <p:sp>
        <p:nvSpPr>
          <p:cNvPr id="4" name="Slide Number Placeholder 3"/>
          <p:cNvSpPr>
            <a:spLocks noGrp="1"/>
          </p:cNvSpPr>
          <p:nvPr>
            <p:ph type="sldNum" sz="quarter" idx="12"/>
          </p:nvPr>
        </p:nvSpPr>
        <p:spPr/>
        <p:txBody>
          <a:bodyPr/>
          <a:lstStyle/>
          <a:p>
            <a:fld id="{F48A7041-75ED-49BF-A6FB-EF3B1A51D6F3}" type="slidenum">
              <a:rPr lang="en-GB" smtClean="0"/>
              <a:t>3</a:t>
            </a:fld>
            <a:endParaRPr lang="en-GB"/>
          </a:p>
        </p:txBody>
      </p:sp>
      <p:sp>
        <p:nvSpPr>
          <p:cNvPr id="5" name="Subtitle 4"/>
          <p:cNvSpPr>
            <a:spLocks noGrp="1"/>
          </p:cNvSpPr>
          <p:nvPr>
            <p:ph type="subTitle" idx="13"/>
          </p:nvPr>
        </p:nvSpPr>
        <p:spPr/>
        <p:txBody>
          <a:bodyPr/>
          <a:lstStyle/>
          <a:p>
            <a:r>
              <a:rPr lang="en-GB" dirty="1" smtClean="0"/>
              <a:t>  Introduction</a:t>
            </a:r>
            <a:endParaRPr lang="en-US"/>
          </a:p>
        </p:txBody>
      </p:sp>
    </p:spTree>
    <p:extLst>
      <p:ext uri="{BB962C8B-B14F-4D97-AF65-F5344CB8AC3E}">
        <p14:creationId xmlns:p14="http://schemas.microsoft.com/office/powerpoint/2010/main" val="1661171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79512" y="1600200"/>
            <a:ext cx="8640960" cy="4708525"/>
          </a:xfrm>
        </p:spPr>
        <p:txBody>
          <a:bodyPr>
            <a:normAutofit/>
          </a:bodyPr>
          <a:lstStyle/>
          <a:p>
            <a:pPr lvl="3" algn="just"/>
            <a:r>
              <a:rPr lang="en-GB" dirty="1"/>
              <a:t>On 19 July 2019, the Inclusive Framework on BEPS approved for the first time results on the review of the substantial activities factor for no or only nominal tax jurisdictions. In addition, updates to the results of reviews of preferential tax regimes conducted in connection with BEPS Action 5 were </a:t>
            </a:r>
            <a:r>
              <a:rPr lang="en-GB" dirty="1" smtClean="0"/>
              <a:t>approved</a:t>
            </a:r>
          </a:p>
          <a:p>
            <a:pPr lvl="3" algn="just"/>
            <a:r>
              <a:rPr lang="en-GB" dirty="1">
                <a:hlinkClick r:id="rId2"/>
              </a:rPr>
              <a:t>http://www.oecd.org/tax/beps/harmful-tax-practices-peer-review-results-on-preferential-regimes.pdf</a:t>
            </a:r>
            <a:endParaRPr lang="en-GB"/>
          </a:p>
          <a:p>
            <a:pPr marL="252000" lvl="3" indent="0" algn="just">
              <a:buNone/>
            </a:pPr>
            <a:endParaRPr lang="en-GB"/>
          </a:p>
          <a:p>
            <a:pPr lvl="3" algn="just"/>
            <a:r>
              <a:rPr lang="en-GB" dirty="1"/>
              <a:t>Cayman = Not Harmful </a:t>
            </a:r>
          </a:p>
          <a:p>
            <a:pPr marL="252000" lvl="3" indent="0" algn="just">
              <a:buNone/>
            </a:pPr>
            <a:r>
              <a:rPr lang="en-GB" dirty="1"/>
              <a:t>	Economic substance requirements were introduced taking 	effect from 1 January 2019. </a:t>
            </a:r>
          </a:p>
          <a:p>
            <a:pPr marL="252000" lvl="3" indent="0" algn="just">
              <a:buNone/>
            </a:pPr>
            <a:r>
              <a:rPr lang="en-GB" dirty="1"/>
              <a:t>	Domestic legal framework meets all aspects of the standard</a:t>
            </a:r>
          </a:p>
        </p:txBody>
      </p:sp>
      <p:sp>
        <p:nvSpPr>
          <p:cNvPr id="5" name="Slide Number Placeholder 4"/>
          <p:cNvSpPr>
            <a:spLocks noGrp="1"/>
          </p:cNvSpPr>
          <p:nvPr>
            <p:ph type="sldNum" sz="quarter" idx="12"/>
          </p:nvPr>
        </p:nvSpPr>
        <p:spPr/>
        <p:txBody>
          <a:bodyPr/>
          <a:lstStyle/>
          <a:p>
            <a:fld id="{F48A7041-75ED-49BF-A6FB-EF3B1A51D6F3}" type="slidenum">
              <a:rPr lang="en-GB" smtClean="0"/>
              <a:t>30</a:t>
            </a:fld>
            <a:endParaRPr lang="en-GB"/>
          </a:p>
        </p:txBody>
      </p:sp>
      <p:sp>
        <p:nvSpPr>
          <p:cNvPr id="15" name="Subtitle 14"/>
          <p:cNvSpPr>
            <a:spLocks noGrp="1"/>
          </p:cNvSpPr>
          <p:nvPr>
            <p:ph type="subTitle" idx="13"/>
          </p:nvPr>
        </p:nvSpPr>
        <p:spPr/>
        <p:txBody>
          <a:bodyPr/>
          <a:lstStyle/>
          <a:p>
            <a:r>
              <a:rPr lang="en-GB" dirty="1" smtClean="0"/>
              <a:t>  </a:t>
            </a:r>
            <a:endParaRPr lang="en-GB"/>
          </a:p>
        </p:txBody>
      </p:sp>
      <p:sp>
        <p:nvSpPr>
          <p:cNvPr id="6" name="Subtitle 14"/>
          <p:cNvSpPr txBox="1"/>
          <p:nvPr/>
        </p:nvSpPr>
        <p:spPr>
          <a:xfrm>
            <a:off x="1940767" y="356400"/>
            <a:ext cx="6272730" cy="946768"/>
          </a:xfrm>
          <a:prstGeom prst="rect"/>
        </p:spPr>
        <p:txBody>
          <a:bodyPr vert="horz" lIns="0" tIns="0" rIns="0" bIns="0" rtlCol="0">
            <a:normAutofit/>
          </a:bodyPr>
          <a:lstStyle>
            <a:lvl1pPr marL="0" indent="0" algn="l" defTabSz="914400" rtl="0" eaLnBrk="1" latinLnBrk="0" hangingPunct="1">
              <a:lnSpc>
                <a:spcPct val="100000"/>
              </a:lnSpc>
              <a:spcBef>
                <a:spcPct val="0"/>
              </a:spcBef>
              <a:buFont typeface="Arial" panose="020b0604020202020204" pitchFamily="34" charset="0"/>
              <a:buNone/>
              <a:defRPr sz="3000" b="0" kern="1200" cap="none" baseline="0">
                <a:solidFill>
                  <a:schemeClr val="accent1"/>
                </a:solidFill>
                <a:latin typeface="+mn-lt"/>
                <a:ea typeface="+mn-ea"/>
                <a:cs typeface="+mn-cs"/>
              </a:defRPr>
            </a:lvl1pPr>
            <a:lvl2pPr marL="4572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1" smtClean="0"/>
              <a:t>  International Compliance</a:t>
            </a:r>
            <a:endParaRPr lang="en-GB"/>
          </a:p>
        </p:txBody>
      </p:sp>
    </p:spTree>
    <p:extLst>
      <p:ext uri="{BB962C8B-B14F-4D97-AF65-F5344CB8AC3E}">
        <p14:creationId xmlns:p14="http://schemas.microsoft.com/office/powerpoint/2010/main" val="866964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31</a:t>
            </a:fld>
            <a:endParaRPr lang="en-GB"/>
          </a:p>
        </p:txBody>
      </p:sp>
      <p:sp>
        <p:nvSpPr>
          <p:cNvPr id="13" name="Title 12"/>
          <p:cNvSpPr>
            <a:spLocks noGrp="1"/>
          </p:cNvSpPr>
          <p:nvPr>
            <p:ph type="title"/>
          </p:nvPr>
        </p:nvSpPr>
        <p:spPr>
          <a:xfrm>
            <a:off x="360000" y="1628800"/>
            <a:ext cx="5652160" cy="1068744"/>
          </a:xfrm>
        </p:spPr>
        <p:txBody>
          <a:bodyPr/>
          <a:lstStyle/>
          <a:p>
            <a:r>
              <a:rPr lang="en-GB" dirty="1" smtClean="0"/>
              <a:t>Guidance 3.0</a:t>
            </a:r>
            <a:br>
              <a:rPr lang="en-GB" dirty="1" smtClean="0"/>
            </a:br>
            <a:br>
              <a:rPr lang="en-GB" dirty="1" smtClean="0"/>
            </a:b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14</a:t>
            </a:r>
            <a:endParaRPr lang="en-GB"/>
          </a:p>
        </p:txBody>
      </p:sp>
    </p:spTree>
    <p:extLst>
      <p:ext uri="{BB962C8B-B14F-4D97-AF65-F5344CB8AC3E}">
        <p14:creationId xmlns:p14="http://schemas.microsoft.com/office/powerpoint/2010/main" val="1965889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79512" y="1600200"/>
            <a:ext cx="8640960" cy="4708525"/>
          </a:xfrm>
        </p:spPr>
        <p:txBody>
          <a:bodyPr>
            <a:normAutofit/>
          </a:bodyPr>
          <a:lstStyle/>
          <a:p>
            <a:pPr lvl="3" algn="just"/>
            <a:r>
              <a:rPr lang="en-US" dirty="1"/>
              <a:t>Government </a:t>
            </a:r>
            <a:r>
              <a:rPr lang="en-US" dirty="1" smtClean="0"/>
              <a:t>is </a:t>
            </a:r>
            <a:r>
              <a:rPr lang="en-US" dirty="1"/>
              <a:t>finalizing the Economic Substance sector specific </a:t>
            </a:r>
            <a:r>
              <a:rPr lang="en-US" dirty="1" smtClean="0"/>
              <a:t>guidance. </a:t>
            </a:r>
            <a:r>
              <a:rPr lang="en-US" dirty="1"/>
              <a:t>The ultimate aim is for the sector specific guidance to provide Cayman entities with Cayman specific practical advice to assist them with understanding the Economic Substance requirements and provide real examples on how to meet these requirements.   </a:t>
            </a:r>
            <a:endParaRPr lang="en-US" smtClean="0"/>
          </a:p>
          <a:p>
            <a:pPr lvl="3" algn="just"/>
            <a:r>
              <a:rPr lang="en-US" dirty="1" smtClean="0"/>
              <a:t>All Relevant Activities and for </a:t>
            </a:r>
            <a:r>
              <a:rPr lang="en-GB" dirty="1" smtClean="0"/>
              <a:t>Investment </a:t>
            </a:r>
            <a:r>
              <a:rPr lang="en-GB" dirty="1"/>
              <a:t>Fund </a:t>
            </a:r>
            <a:r>
              <a:rPr lang="en-GB" dirty="1" smtClean="0"/>
              <a:t>a narrative </a:t>
            </a:r>
            <a:r>
              <a:rPr lang="en-GB" dirty="1"/>
              <a:t>to provide practical examples of what the exemption applies </a:t>
            </a:r>
            <a:r>
              <a:rPr lang="en-GB" dirty="1" smtClean="0"/>
              <a:t>to</a:t>
            </a:r>
            <a:endParaRPr lang="en-US" smtClean="0"/>
          </a:p>
          <a:p>
            <a:pPr lvl="3" algn="just"/>
            <a:r>
              <a:rPr lang="en-US" dirty="1" smtClean="0"/>
              <a:t>Originally expected end September 2019. No update on new publication date but working groups formed have all submitted recommendations to Government.</a:t>
            </a:r>
            <a:r>
              <a:rPr lang="en-US" dirty="1"/>
              <a:t> </a:t>
            </a:r>
            <a:endParaRPr lang="en-GB"/>
          </a:p>
          <a:p>
            <a:pPr lvl="3" algn="just"/>
            <a:endParaRPr lang="en-GB" smtClean="0"/>
          </a:p>
        </p:txBody>
      </p:sp>
      <p:sp>
        <p:nvSpPr>
          <p:cNvPr id="5" name="Slide Number Placeholder 4"/>
          <p:cNvSpPr>
            <a:spLocks noGrp="1"/>
          </p:cNvSpPr>
          <p:nvPr>
            <p:ph type="sldNum" sz="quarter" idx="12"/>
          </p:nvPr>
        </p:nvSpPr>
        <p:spPr/>
        <p:txBody>
          <a:bodyPr/>
          <a:lstStyle/>
          <a:p>
            <a:fld id="{F48A7041-75ED-49BF-A6FB-EF3B1A51D6F3}" type="slidenum">
              <a:rPr lang="en-GB" smtClean="0"/>
              <a:t>32</a:t>
            </a:fld>
            <a:endParaRPr lang="en-GB"/>
          </a:p>
        </p:txBody>
      </p:sp>
      <p:sp>
        <p:nvSpPr>
          <p:cNvPr id="15" name="Subtitle 14"/>
          <p:cNvSpPr>
            <a:spLocks noGrp="1"/>
          </p:cNvSpPr>
          <p:nvPr>
            <p:ph type="subTitle" idx="13"/>
          </p:nvPr>
        </p:nvSpPr>
        <p:spPr/>
        <p:txBody>
          <a:bodyPr/>
          <a:lstStyle/>
          <a:p>
            <a:r>
              <a:rPr lang="en-029" dirty="1" smtClean="0"/>
              <a:t>Guidance 3.0</a:t>
            </a:r>
            <a:endParaRPr lang="en-GB"/>
          </a:p>
        </p:txBody>
      </p:sp>
      <p:sp>
        <p:nvSpPr>
          <p:cNvPr id="6" name="Subtitle 14"/>
          <p:cNvSpPr txBox="1"/>
          <p:nvPr/>
        </p:nvSpPr>
        <p:spPr>
          <a:xfrm>
            <a:off x="1940767" y="356400"/>
            <a:ext cx="6272730" cy="946768"/>
          </a:xfrm>
          <a:prstGeom prst="rect"/>
        </p:spPr>
        <p:txBody>
          <a:bodyPr vert="horz" lIns="0" tIns="0" rIns="0" bIns="0" rtlCol="0">
            <a:normAutofit/>
          </a:bodyPr>
          <a:lstStyle>
            <a:lvl1pPr marL="0" indent="0" algn="l" defTabSz="914400" rtl="0" eaLnBrk="1" latinLnBrk="0" hangingPunct="1">
              <a:lnSpc>
                <a:spcPct val="100000"/>
              </a:lnSpc>
              <a:spcBef>
                <a:spcPct val="0"/>
              </a:spcBef>
              <a:buFont typeface="Arial" panose="020b0604020202020204" pitchFamily="34" charset="0"/>
              <a:buNone/>
              <a:defRPr sz="3000" b="0" kern="1200" cap="none" baseline="0">
                <a:solidFill>
                  <a:schemeClr val="accent1"/>
                </a:solidFill>
                <a:latin typeface="+mn-lt"/>
                <a:ea typeface="+mn-ea"/>
                <a:cs typeface="+mn-cs"/>
              </a:defRPr>
            </a:lvl1pPr>
            <a:lvl2pPr marL="4572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lnSpc>
                <a:spcPts val="2500"/>
              </a:lnSpc>
              <a:spcBef>
                <a:spcPct val="20000"/>
              </a:spcBef>
              <a:buFont typeface="Calibri" panose="020f0502020204030204"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1" smtClean="0"/>
              <a:t> </a:t>
            </a:r>
            <a:endParaRPr lang="en-GB"/>
          </a:p>
        </p:txBody>
      </p:sp>
    </p:spTree>
    <p:extLst>
      <p:ext uri="{BB962C8B-B14F-4D97-AF65-F5344CB8AC3E}">
        <p14:creationId xmlns:p14="http://schemas.microsoft.com/office/powerpoint/2010/main" val="1926436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33</a:t>
            </a:fld>
            <a:endParaRPr lang="en-GB"/>
          </a:p>
        </p:txBody>
      </p:sp>
      <p:sp>
        <p:nvSpPr>
          <p:cNvPr id="13" name="Title 12"/>
          <p:cNvSpPr>
            <a:spLocks noGrp="1"/>
          </p:cNvSpPr>
          <p:nvPr>
            <p:ph type="title"/>
          </p:nvPr>
        </p:nvSpPr>
        <p:spPr>
          <a:xfrm>
            <a:off x="360000" y="1628800"/>
            <a:ext cx="5652160" cy="1068744"/>
          </a:xfrm>
        </p:spPr>
        <p:txBody>
          <a:bodyPr/>
          <a:lstStyle/>
          <a:p>
            <a:r>
              <a:rPr lang="en-GB" dirty="1" smtClean="0"/>
              <a:t>Questions ?</a:t>
            </a:r>
            <a:br>
              <a:rPr lang="en-GB" dirty="1" smtClean="0"/>
            </a:br>
            <a:br>
              <a:rPr lang="en-GB" dirty="1" smtClean="0"/>
            </a:br>
            <a:endParaRPr lang="en-GB"/>
          </a:p>
        </p:txBody>
      </p:sp>
      <p:sp>
        <p:nvSpPr>
          <p:cNvPr id="5" name="Subtitle 4"/>
          <p:cNvSpPr>
            <a:spLocks noGrp="1"/>
          </p:cNvSpPr>
          <p:nvPr>
            <p:ph type="subTitle" idx="1"/>
          </p:nvPr>
        </p:nvSpPr>
        <p:spPr>
          <a:xfrm>
            <a:off x="251520" y="3717032"/>
            <a:ext cx="5760640" cy="3314192"/>
          </a:xfrm>
        </p:spPr>
        <p:txBody>
          <a:bodyPr/>
          <a:lstStyle/>
          <a:p>
            <a:r>
              <a:rPr lang="en-GB" dirty="1" smtClean="0"/>
              <a:t>15</a:t>
            </a:r>
            <a:endParaRPr lang="en-GB"/>
          </a:p>
        </p:txBody>
      </p:sp>
    </p:spTree>
    <p:extLst>
      <p:ext uri="{BB962C8B-B14F-4D97-AF65-F5344CB8AC3E}">
        <p14:creationId xmlns:p14="http://schemas.microsoft.com/office/powerpoint/2010/main" val="930877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34</a:t>
            </a:fld>
            <a:endParaRPr lang="en-GB"/>
          </a:p>
        </p:txBody>
      </p:sp>
      <p:sp>
        <p:nvSpPr>
          <p:cNvPr id="4" name="Subtitle 3"/>
          <p:cNvSpPr>
            <a:spLocks noGrp="1"/>
          </p:cNvSpPr>
          <p:nvPr>
            <p:ph type="subTitle" idx="13"/>
          </p:nvPr>
        </p:nvSpPr>
        <p:spPr/>
        <p:txBody>
          <a:bodyPr/>
          <a:lstStyle/>
          <a:p>
            <a:r>
              <a:rPr lang="en-GB" dirty="1"/>
              <a:t>Thank you</a:t>
            </a:r>
          </a:p>
        </p:txBody>
      </p:sp>
      <p:sp>
        <p:nvSpPr>
          <p:cNvPr id="2" name="TextBox 1"/>
          <p:cNvSpPr txBox="1"/>
          <p:nvPr/>
        </p:nvSpPr>
        <p:spPr>
          <a:xfrm>
            <a:off x="1187624" y="1772816"/>
            <a:ext cx="3024336" cy="1656184"/>
          </a:xfrm>
          <a:prstGeom prst="rect"/>
          <a:noFill/>
          <a:ln>
            <a:noFill/>
          </a:ln>
        </p:spPr>
        <p:txBody>
          <a:bodyPr wrap="square" rtlCol="0">
            <a:spAutoFit/>
          </a:bodyPr>
          <a:lstStyle/>
          <a:p>
            <a:endParaRPr lang="en-US"/>
          </a:p>
        </p:txBody>
      </p:sp>
      <p:pic>
        <p:nvPicPr>
          <p:cNvPr id="1028" name="Picture 4" descr="Laura Hatfield Photo_large"/>
          <p:cNvPicPr>
            <a:picLocks noChangeAspect="1" noChangeArrowheads="1"/>
          </p:cNvPicPr>
          <p:nvPr/>
        </p:nvPicPr>
        <p:blipFill>
          <a:blip r:embed="rId2"/>
          <a:srcRect/>
          <a:stretch>
            <a:fillRect/>
          </a:stretch>
        </p:blipFill>
        <p:spPr>
          <a:xfrm>
            <a:off x="1541663" y="1772816"/>
            <a:ext cx="2464922" cy="1556793"/>
          </a:xfrm>
          <a:prstGeom prst="rect"/>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541663" y="3429000"/>
            <a:ext cx="2464922" cy="0"/>
          </a:xfrm>
          <a:prstGeom prst="line"/>
          <a:ln w="6350" cap="flat" algn="ctr">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41663" y="3573016"/>
            <a:ext cx="2382265" cy="707886"/>
          </a:xfrm>
          <a:prstGeom prst="rect"/>
          <a:noFill/>
        </p:spPr>
        <p:txBody>
          <a:bodyPr wrap="square" rtlCol="0">
            <a:spAutoFit/>
          </a:bodyPr>
          <a:lstStyle/>
          <a:p>
            <a:r>
              <a:rPr lang="en-US" sz="1000" b="1" dirty="1" smtClean="0"/>
              <a:t>Laura Hatfield</a:t>
            </a:r>
          </a:p>
          <a:p>
            <a:r>
              <a:rPr lang="en-US" sz="1000" b="1" dirty="1" smtClean="0"/>
              <a:t>Partner, Cayman Islands </a:t>
            </a:r>
          </a:p>
          <a:p>
            <a:r>
              <a:rPr lang="en-US" sz="1000" dirty="1" smtClean="0">
                <a:solidFill>
                  <a:schemeClr val="accent5">
                    <a:lumMod val="60000"/>
                    <a:lumOff val="40000"/>
                  </a:schemeClr>
                </a:solidFill>
              </a:rPr>
              <a:t>T +1 345 949 0488</a:t>
            </a:r>
          </a:p>
          <a:p>
            <a:r>
              <a:rPr lang="en-US" sz="1000" dirty="1" smtClean="0">
                <a:solidFill>
                  <a:schemeClr val="accent5">
                    <a:lumMod val="60000"/>
                    <a:lumOff val="40000"/>
                  </a:schemeClr>
                </a:solidFill>
              </a:rPr>
              <a:t>E lhatfield@solomonharris.com</a:t>
            </a:r>
            <a:endParaRPr lang="en-US" sz="1000">
              <a:solidFill>
                <a:schemeClr val="accent5">
                  <a:lumMod val="60000"/>
                  <a:lumOff val="40000"/>
                </a:schemeClr>
              </a:solidFill>
            </a:endParaRPr>
          </a:p>
        </p:txBody>
      </p:sp>
    </p:spTree>
    <p:extLst>
      <p:ext uri="{BB962C8B-B14F-4D97-AF65-F5344CB8AC3E}">
        <p14:creationId xmlns:p14="http://schemas.microsoft.com/office/powerpoint/2010/main" val="67939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331968"/>
            <a:ext cx="8419832" cy="4976757"/>
          </a:xfrm>
        </p:spPr>
        <p:txBody>
          <a:bodyPr>
            <a:normAutofit/>
          </a:bodyPr>
          <a:lstStyle/>
          <a:p>
            <a:pPr marL="342900" indent="-342900" algn="just">
              <a:buFont typeface="Calibri" panose="020f0502020204030204" pitchFamily="34" charset="0"/>
              <a:buChar char="–"/>
            </a:pPr>
            <a:r>
              <a:rPr lang="en-GB" b="0" dirty="1" smtClean="0"/>
              <a:t>Bahamas, Bermuda, British Virgin Islands, Cayman Islands, Guernsey, Isle of Man and Jersey enacted legislation by end of 2018</a:t>
            </a:r>
          </a:p>
          <a:p>
            <a:pPr marL="342900" indent="-342900" algn="just">
              <a:buFont typeface="Calibri" panose="020f0502020204030204" pitchFamily="34" charset="0"/>
              <a:buChar char="–"/>
            </a:pPr>
            <a:endParaRPr lang="en-GB" b="0" smtClean="0"/>
          </a:p>
          <a:p>
            <a:pPr marL="342900" indent="-342900" algn="just">
              <a:buFont typeface="Calibri" panose="020f0502020204030204" pitchFamily="34" charset="0"/>
              <a:buChar char="–"/>
            </a:pPr>
            <a:r>
              <a:rPr lang="en-GB" b="0" dirty="1" smtClean="0"/>
              <a:t>OECD Forum on Harmful Tax Practices  </a:t>
            </a:r>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BEPS (Base Erosion and Profit Shifting) Inclusion Framework </a:t>
            </a:r>
          </a:p>
          <a:p>
            <a:pPr marL="342900" indent="-342900" algn="just">
              <a:buFont typeface="Calibri" panose="020f0502020204030204" pitchFamily="34" charset="0"/>
              <a:buChar char="–"/>
            </a:pPr>
            <a:endParaRPr lang="en-GB" b="0" smtClean="0"/>
          </a:p>
          <a:p>
            <a:pPr marL="342900" indent="-342900">
              <a:buFont typeface="Wingdings" panose="05000000000000000000" pitchFamily="2" charset="2"/>
              <a:buChar char="Ø"/>
            </a:pPr>
            <a:endParaRPr lang="en-GB" b="0" smtClean="0"/>
          </a:p>
          <a:p>
            <a:pPr marL="342900" indent="-342900">
              <a:buFont typeface="Calibri" panose="020f0502020204030204" pitchFamily="34" charset="0"/>
              <a:buChar char="⁻"/>
            </a:pPr>
            <a:endParaRPr lang="en-GB" b="0"/>
          </a:p>
          <a:p>
            <a:pPr marL="342900" indent="-342900">
              <a:buFont typeface="Arial" panose="020b0604020202020204" pitchFamily="34" charset="0"/>
              <a:buChar char="•"/>
            </a:pPr>
            <a:endParaRPr lang="en-US" smtClean="0"/>
          </a:p>
          <a:p>
            <a:pPr marL="342900" indent="-342900">
              <a:buFont typeface="Arial" panose="020b0604020202020204" pitchFamily="34" charset="0"/>
              <a:buChar char="•"/>
            </a:pPr>
            <a:endParaRPr lang="en-US"/>
          </a:p>
        </p:txBody>
      </p:sp>
      <p:sp>
        <p:nvSpPr>
          <p:cNvPr id="4" name="Slide Number Placeholder 3"/>
          <p:cNvSpPr>
            <a:spLocks noGrp="1"/>
          </p:cNvSpPr>
          <p:nvPr>
            <p:ph type="sldNum" sz="quarter" idx="12"/>
          </p:nvPr>
        </p:nvSpPr>
        <p:spPr/>
        <p:txBody>
          <a:bodyPr/>
          <a:lstStyle/>
          <a:p>
            <a:fld id="{F48A7041-75ED-49BF-A6FB-EF3B1A51D6F3}" type="slidenum">
              <a:rPr lang="en-GB" smtClean="0"/>
              <a:t>4</a:t>
            </a:fld>
            <a:endParaRPr lang="en-GB"/>
          </a:p>
        </p:txBody>
      </p:sp>
      <p:sp>
        <p:nvSpPr>
          <p:cNvPr id="5" name="Subtitle 4"/>
          <p:cNvSpPr>
            <a:spLocks noGrp="1"/>
          </p:cNvSpPr>
          <p:nvPr>
            <p:ph type="subTitle" idx="13"/>
          </p:nvPr>
        </p:nvSpPr>
        <p:spPr/>
        <p:txBody>
          <a:bodyPr/>
          <a:lstStyle/>
          <a:p>
            <a:r>
              <a:rPr lang="en-GB" dirty="1" smtClean="0"/>
              <a:t>  Introduction</a:t>
            </a:r>
            <a:endParaRPr lang="en-US"/>
          </a:p>
        </p:txBody>
      </p:sp>
    </p:spTree>
    <p:extLst>
      <p:ext uri="{BB962C8B-B14F-4D97-AF65-F5344CB8AC3E}">
        <p14:creationId xmlns:p14="http://schemas.microsoft.com/office/powerpoint/2010/main" val="1661171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5</a:t>
            </a:fld>
            <a:endParaRPr lang="en-GB"/>
          </a:p>
        </p:txBody>
      </p:sp>
      <p:sp>
        <p:nvSpPr>
          <p:cNvPr id="13" name="Title 12"/>
          <p:cNvSpPr>
            <a:spLocks noGrp="1"/>
          </p:cNvSpPr>
          <p:nvPr>
            <p:ph type="title"/>
          </p:nvPr>
        </p:nvSpPr>
        <p:spPr/>
        <p:txBody>
          <a:bodyPr/>
          <a:lstStyle/>
          <a:p>
            <a:r>
              <a:rPr lang="en-GB" dirty="1" smtClean="0"/>
              <a:t>Cayman's Legislation</a:t>
            </a:r>
            <a:endParaRPr lang="en-GB"/>
          </a:p>
        </p:txBody>
      </p:sp>
      <p:sp>
        <p:nvSpPr>
          <p:cNvPr id="5" name="Subtitle 4"/>
          <p:cNvSpPr>
            <a:spLocks noGrp="1"/>
          </p:cNvSpPr>
          <p:nvPr>
            <p:ph type="subTitle" idx="1"/>
          </p:nvPr>
        </p:nvSpPr>
        <p:spPr/>
        <p:txBody>
          <a:bodyPr/>
          <a:lstStyle/>
          <a:p>
            <a:r>
              <a:rPr lang="en-GB" dirty="1" smtClean="0"/>
              <a:t>02</a:t>
            </a:r>
            <a:endParaRPr lang="en-GB"/>
          </a:p>
        </p:txBody>
      </p:sp>
    </p:spTree>
    <p:extLst>
      <p:ext uri="{BB962C8B-B14F-4D97-AF65-F5344CB8AC3E}">
        <p14:creationId xmlns:p14="http://schemas.microsoft.com/office/powerpoint/2010/main" val="2017371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600200"/>
            <a:ext cx="8419832" cy="4708525"/>
          </a:xfrm>
        </p:spPr>
        <p:txBody>
          <a:bodyPr>
            <a:normAutofit/>
          </a:bodyPr>
          <a:lstStyle/>
          <a:p>
            <a:pPr marL="342900" indent="-342900" algn="just">
              <a:buFont typeface="Calibri" panose="020f0502020204030204" pitchFamily="34" charset="0"/>
              <a:buChar char="–"/>
            </a:pPr>
            <a:r>
              <a:rPr lang="en-GB" b="0" dirty="1" smtClean="0"/>
              <a:t>The International Tax Co-operation (Economic Substance) Law, 2018 (27 December 2018 “ES Law”)</a:t>
            </a:r>
          </a:p>
          <a:p>
            <a:pPr marL="342900" indent="-342900" algn="just">
              <a:buFont typeface="Calibri" panose="020f0502020204030204" pitchFamily="34" charset="0"/>
              <a:buChar char="–"/>
            </a:pPr>
            <a:endParaRPr lang="en-GB" b="0" smtClean="0"/>
          </a:p>
          <a:p>
            <a:pPr marL="342900" indent="-342900" algn="just">
              <a:buFont typeface="Calibri" panose="020f0502020204030204" pitchFamily="34" charset="0"/>
              <a:buChar char="–"/>
            </a:pPr>
            <a:r>
              <a:rPr lang="en-GB" b="0" dirty="1" smtClean="0"/>
              <a:t>International Tax Co-operation (Economic  Substance) (Prescribed Dates) Regulations, 2018</a:t>
            </a:r>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International Tax Co-operation (Economic Substance) (Amendment of Schedule) Regulations (22 February 2019 “Amendment”)</a:t>
            </a:r>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Economic Substance for Geographically Mobile Activities Guidance (22 February 2019 “Guidance”) </a:t>
            </a:r>
            <a:endParaRPr lang="en-GB" b="0"/>
          </a:p>
          <a:p>
            <a:pPr marL="342900" indent="-342900" algn="just">
              <a:buFont typeface="Calibri" panose="020f0502020204030204" pitchFamily="34" charset="0"/>
              <a:buChar char="–"/>
            </a:pPr>
            <a:endParaRPr lang="en-US"/>
          </a:p>
        </p:txBody>
      </p:sp>
      <p:sp>
        <p:nvSpPr>
          <p:cNvPr id="4" name="Slide Number Placeholder 3"/>
          <p:cNvSpPr>
            <a:spLocks noGrp="1"/>
          </p:cNvSpPr>
          <p:nvPr>
            <p:ph type="sldNum" sz="quarter" idx="12"/>
          </p:nvPr>
        </p:nvSpPr>
        <p:spPr/>
        <p:txBody>
          <a:bodyPr/>
          <a:lstStyle/>
          <a:p>
            <a:fld id="{F48A7041-75ED-49BF-A6FB-EF3B1A51D6F3}" type="slidenum">
              <a:rPr lang="en-GB" smtClean="0"/>
              <a:t>6</a:t>
            </a:fld>
            <a:endParaRPr lang="en-GB"/>
          </a:p>
        </p:txBody>
      </p:sp>
      <p:sp>
        <p:nvSpPr>
          <p:cNvPr id="5" name="Subtitle 4"/>
          <p:cNvSpPr>
            <a:spLocks noGrp="1"/>
          </p:cNvSpPr>
          <p:nvPr>
            <p:ph type="subTitle" idx="13"/>
          </p:nvPr>
        </p:nvSpPr>
        <p:spPr/>
        <p:txBody>
          <a:bodyPr/>
          <a:lstStyle/>
          <a:p>
            <a:r>
              <a:rPr lang="en-GB" dirty="1" smtClean="0"/>
              <a:t>  Cayman’s </a:t>
            </a:r>
            <a:r>
              <a:rPr lang="en-GB" dirty="1"/>
              <a:t>Legislation</a:t>
            </a:r>
            <a:endParaRPr lang="en-US"/>
          </a:p>
        </p:txBody>
      </p:sp>
    </p:spTree>
    <p:extLst>
      <p:ext uri="{BB962C8B-B14F-4D97-AF65-F5344CB8AC3E}">
        <p14:creationId xmlns:p14="http://schemas.microsoft.com/office/powerpoint/2010/main" val="10309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600200"/>
            <a:ext cx="8419832" cy="4708525"/>
          </a:xfrm>
        </p:spPr>
        <p:txBody>
          <a:bodyPr>
            <a:normAutofit/>
          </a:bodyPr>
          <a:lstStyle/>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International Tax Co-operation (Economic Substance) (Amendment of Schedule) Regulations (30 April 2019 “Amendment 2”)</a:t>
            </a:r>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Economic Substance for Geographically Mobile Activities Guidance (30 April 2019 “Guidance 2.0”) </a:t>
            </a:r>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a:t>Economic Substance for Geographically Mobile Activities </a:t>
            </a:r>
            <a:r>
              <a:rPr lang="en-GB" b="0" dirty="1" smtClean="0"/>
              <a:t>Amendment To Guidance 2.0 (17 September </a:t>
            </a:r>
            <a:r>
              <a:rPr lang="en-GB" b="0" dirty="1"/>
              <a:t>2019 </a:t>
            </a:r>
            <a:r>
              <a:rPr lang="en-GB" b="0" dirty="1" smtClean="0"/>
              <a:t>“Amended Guidance </a:t>
            </a:r>
            <a:r>
              <a:rPr lang="en-GB" b="0" dirty="1"/>
              <a:t>2.0”) </a:t>
            </a:r>
            <a:endParaRPr lang="en-GB" b="0" smtClean="0"/>
          </a:p>
          <a:p>
            <a:pPr algn="just"/>
            <a:endParaRPr lang="en-GB" b="0"/>
          </a:p>
          <a:p>
            <a:pPr marL="342900" indent="-342900" algn="just">
              <a:buFont typeface="Calibri" panose="020f0502020204030204" pitchFamily="34" charset="0"/>
              <a:buChar char="–"/>
            </a:pPr>
            <a:endParaRPr lang="en-US"/>
          </a:p>
        </p:txBody>
      </p:sp>
      <p:sp>
        <p:nvSpPr>
          <p:cNvPr id="4" name="Slide Number Placeholder 3"/>
          <p:cNvSpPr>
            <a:spLocks noGrp="1"/>
          </p:cNvSpPr>
          <p:nvPr>
            <p:ph type="sldNum" sz="quarter" idx="12"/>
          </p:nvPr>
        </p:nvSpPr>
        <p:spPr/>
        <p:txBody>
          <a:bodyPr/>
          <a:lstStyle/>
          <a:p>
            <a:fld id="{F48A7041-75ED-49BF-A6FB-EF3B1A51D6F3}" type="slidenum">
              <a:rPr lang="en-GB" smtClean="0"/>
              <a:t>7</a:t>
            </a:fld>
            <a:endParaRPr lang="en-GB"/>
          </a:p>
        </p:txBody>
      </p:sp>
      <p:sp>
        <p:nvSpPr>
          <p:cNvPr id="5" name="Subtitle 4"/>
          <p:cNvSpPr>
            <a:spLocks noGrp="1"/>
          </p:cNvSpPr>
          <p:nvPr>
            <p:ph type="subTitle" idx="13"/>
          </p:nvPr>
        </p:nvSpPr>
        <p:spPr/>
        <p:txBody>
          <a:bodyPr/>
          <a:lstStyle/>
          <a:p>
            <a:r>
              <a:rPr lang="en-GB" dirty="1" smtClean="0"/>
              <a:t>  Cayman’s </a:t>
            </a:r>
            <a:r>
              <a:rPr lang="en-GB" dirty="1"/>
              <a:t>Legislation</a:t>
            </a:r>
            <a:endParaRPr lang="en-US"/>
          </a:p>
        </p:txBody>
      </p:sp>
    </p:spTree>
    <p:extLst>
      <p:ext uri="{BB962C8B-B14F-4D97-AF65-F5344CB8AC3E}">
        <p14:creationId xmlns:p14="http://schemas.microsoft.com/office/powerpoint/2010/main" val="174201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8A7041-75ED-49BF-A6FB-EF3B1A51D6F3}" type="slidenum">
              <a:rPr lang="en-GB" smtClean="0"/>
              <a:t>8</a:t>
            </a:fld>
            <a:endParaRPr lang="en-GB"/>
          </a:p>
        </p:txBody>
      </p:sp>
      <p:sp>
        <p:nvSpPr>
          <p:cNvPr id="13" name="Title 12"/>
          <p:cNvSpPr>
            <a:spLocks noGrp="1"/>
          </p:cNvSpPr>
          <p:nvPr>
            <p:ph type="title"/>
          </p:nvPr>
        </p:nvSpPr>
        <p:spPr/>
        <p:txBody>
          <a:bodyPr/>
          <a:lstStyle/>
          <a:p>
            <a:r>
              <a:rPr lang="en-GB" dirty="1" smtClean="0"/>
              <a:t>Relevant Entity </a:t>
            </a:r>
            <a:endParaRPr lang="en-GB"/>
          </a:p>
        </p:txBody>
      </p:sp>
      <p:sp>
        <p:nvSpPr>
          <p:cNvPr id="5" name="Subtitle 4"/>
          <p:cNvSpPr>
            <a:spLocks noGrp="1"/>
          </p:cNvSpPr>
          <p:nvPr>
            <p:ph type="subTitle" idx="1"/>
          </p:nvPr>
        </p:nvSpPr>
        <p:spPr/>
        <p:txBody>
          <a:bodyPr/>
          <a:lstStyle/>
          <a:p>
            <a:r>
              <a:rPr lang="en-GB" dirty="1" smtClean="0"/>
              <a:t>03</a:t>
            </a:r>
            <a:endParaRPr lang="en-GB"/>
          </a:p>
        </p:txBody>
      </p:sp>
    </p:spTree>
    <p:extLst>
      <p:ext uri="{BB962C8B-B14F-4D97-AF65-F5344CB8AC3E}">
        <p14:creationId xmlns:p14="http://schemas.microsoft.com/office/powerpoint/2010/main" val="3582216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486" y="1600200"/>
            <a:ext cx="8424986" cy="4708525"/>
          </a:xfrm>
        </p:spPr>
        <p:txBody>
          <a:bodyPr>
            <a:normAutofit fontScale="92500"/>
          </a:bodyPr>
          <a:lstStyle/>
          <a:p>
            <a:pPr marL="342900" indent="-342900" algn="just">
              <a:buFont typeface="Calibri" panose="020f0502020204030204" pitchFamily="34" charset="0"/>
              <a:buChar char="–"/>
            </a:pPr>
            <a:r>
              <a:rPr lang="en-GB" b="0" dirty="1" smtClean="0"/>
              <a:t>Cayman company under Companies Law or Limited Liability Companies Law or a subsidiary </a:t>
            </a:r>
          </a:p>
          <a:p>
            <a:pPr marL="342900" indent="-342900" algn="just">
              <a:buFont typeface="Calibri" panose="020f0502020204030204" pitchFamily="34" charset="0"/>
              <a:buChar char="–"/>
            </a:pPr>
            <a:endParaRPr lang="en-GB" b="0" smtClean="0"/>
          </a:p>
          <a:p>
            <a:pPr marL="342900" indent="-342900" algn="just">
              <a:buFont typeface="Calibri" panose="020f0502020204030204" pitchFamily="34" charset="0"/>
              <a:buChar char="–"/>
            </a:pPr>
            <a:r>
              <a:rPr lang="en-GB" b="0" dirty="1" smtClean="0"/>
              <a:t>Other than “domestic” (i.e. </a:t>
            </a:r>
            <a:r>
              <a:rPr lang="en-GB" dirty="1" smtClean="0"/>
              <a:t>only *</a:t>
            </a:r>
            <a:r>
              <a:rPr lang="en-GB" b="0" dirty="1" smtClean="0"/>
              <a:t> doing business in Cayman and not part of an "</a:t>
            </a:r>
            <a:r>
              <a:rPr lang="en-GB" dirty="1" smtClean="0"/>
              <a:t>MNE Group</a:t>
            </a:r>
            <a:r>
              <a:rPr lang="en-GB" b="0" dirty="1" smtClean="0"/>
              <a:t>"</a:t>
            </a:r>
            <a:r>
              <a:rPr lang="en-GB" dirty="1" smtClean="0"/>
              <a:t>*</a:t>
            </a:r>
            <a:r>
              <a:rPr lang="en-GB" b="0" dirty="1" smtClean="0"/>
              <a:t>) which includes limited by guarantee or not for profit and subsidiaries.[</a:t>
            </a:r>
            <a:r>
              <a:rPr lang="en-GB" dirty="1" smtClean="0"/>
              <a:t>*</a:t>
            </a:r>
            <a:r>
              <a:rPr lang="en-GB" b="0" dirty="1" smtClean="0"/>
              <a:t>17 September 2019 Amendments]</a:t>
            </a:r>
            <a:endParaRPr lang="en-GB" b="0"/>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LLP under Limited Liability Partnership Law</a:t>
            </a:r>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Foreign Company registered under Companies Law</a:t>
            </a:r>
            <a:endParaRPr lang="en-GB" b="0"/>
          </a:p>
          <a:p>
            <a:pPr marL="342900" indent="-342900" algn="just">
              <a:buFont typeface="Calibri" panose="020f0502020204030204" pitchFamily="34" charset="0"/>
              <a:buChar char="–"/>
            </a:pPr>
            <a:endParaRPr lang="en-GB" b="0"/>
          </a:p>
          <a:p>
            <a:pPr marL="342900" indent="-342900" algn="just">
              <a:buFont typeface="Calibri" panose="020f0502020204030204" pitchFamily="34" charset="0"/>
              <a:buChar char="–"/>
            </a:pPr>
            <a:r>
              <a:rPr lang="en-GB" b="0" dirty="1" smtClean="0"/>
              <a:t>Except investment fund or entity tax resident outside Cayman </a:t>
            </a:r>
            <a:endParaRPr lang="en-GB" b="0"/>
          </a:p>
          <a:p>
            <a:pPr lvl="1"/>
            <a:endParaRPr lang="en-GB"/>
          </a:p>
        </p:txBody>
      </p:sp>
      <p:sp>
        <p:nvSpPr>
          <p:cNvPr id="5" name="Slide Number Placeholder 4"/>
          <p:cNvSpPr>
            <a:spLocks noGrp="1"/>
          </p:cNvSpPr>
          <p:nvPr>
            <p:ph type="sldNum" sz="quarter" idx="12"/>
          </p:nvPr>
        </p:nvSpPr>
        <p:spPr/>
        <p:txBody>
          <a:bodyPr/>
          <a:lstStyle/>
          <a:p>
            <a:fld id="{F48A7041-75ED-49BF-A6FB-EF3B1A51D6F3}" type="slidenum">
              <a:rPr lang="en-GB" smtClean="0"/>
              <a:t>9</a:t>
            </a:fld>
            <a:endParaRPr lang="en-GB"/>
          </a:p>
        </p:txBody>
      </p:sp>
      <p:sp>
        <p:nvSpPr>
          <p:cNvPr id="15" name="Subtitle 14"/>
          <p:cNvSpPr>
            <a:spLocks noGrp="1"/>
          </p:cNvSpPr>
          <p:nvPr>
            <p:ph type="subTitle" idx="13"/>
          </p:nvPr>
        </p:nvSpPr>
        <p:spPr/>
        <p:txBody>
          <a:bodyPr/>
          <a:lstStyle/>
          <a:p>
            <a:r>
              <a:rPr lang="en-GB" dirty="1" smtClean="0"/>
              <a:t>  Relevant Entity </a:t>
            </a:r>
            <a:endParaRPr lang="en-GB"/>
          </a:p>
        </p:txBody>
      </p:sp>
    </p:spTree>
    <p:extLst>
      <p:ext uri="{BB962C8B-B14F-4D97-AF65-F5344CB8AC3E}">
        <p14:creationId xmlns:p14="http://schemas.microsoft.com/office/powerpoint/2010/main" val="395719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dell Cristin PowerPoint Template Dec 2016 Rev 2">
  <a:themeElements>
    <a:clrScheme name="Bedell Colours">
      <a:dk1>
        <a:srgbClr val="444B4F"/>
      </a:dk1>
      <a:lt1>
        <a:sysClr val="window" lastClr="FFFFFF"/>
      </a:lt1>
      <a:dk2>
        <a:srgbClr val="4B5055"/>
      </a:dk2>
      <a:lt2>
        <a:srgbClr val="FFFFFF"/>
      </a:lt2>
      <a:accent1>
        <a:srgbClr val="4082C8"/>
      </a:accent1>
      <a:accent2>
        <a:srgbClr val="BECD00"/>
      </a:accent2>
      <a:accent3>
        <a:srgbClr val="F9B000"/>
      </a:accent3>
      <a:accent4>
        <a:srgbClr val="E786B5"/>
      </a:accent4>
      <a:accent5>
        <a:srgbClr val="444B4F"/>
      </a:accent5>
      <a:accent6>
        <a:srgbClr val="FFFFFF"/>
      </a:accent6>
      <a:hlink>
        <a:srgbClr val="0000FF"/>
      </a:hlink>
      <a:folHlink>
        <a:srgbClr val="800080"/>
      </a:folHlink>
    </a:clrScheme>
    <a:fontScheme name="Bedell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lnDef>
      <a:spPr>
        <a:ln w="635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34</Slide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2019-10-04T09:41:05Z</cp:lastPrinted>
  <dcterms:created xsi:type="dcterms:W3CDTF">2019-10-04T09:41:05Z</dcterms:created>
  <dcterms:modified xsi:type="dcterms:W3CDTF">2019-10-04T09:41:05Z</dcterms:modified>
</cp:coreProperties>
</file>