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2" r:id="rId2"/>
    <p:sldId id="323" r:id="rId3"/>
    <p:sldId id="306" r:id="rId4"/>
    <p:sldId id="320" r:id="rId5"/>
    <p:sldId id="319" r:id="rId6"/>
    <p:sldId id="321" r:id="rId7"/>
    <p:sldId id="322" r:id="rId8"/>
    <p:sldId id="296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66835" autoAdjust="0"/>
  </p:normalViewPr>
  <p:slideViewPr>
    <p:cSldViewPr snapToGrid="0">
      <p:cViewPr varScale="1">
        <p:scale>
          <a:sx n="88" d="100"/>
          <a:sy n="88" d="100"/>
        </p:scale>
        <p:origin x="118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2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C9302F-86EA-4DBA-9030-467D947D9221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62485B-B040-4EEC-99B0-76F823690E62}">
      <dgm:prSet phldrT="[Text]" custT="1"/>
      <dgm:spPr/>
      <dgm:t>
        <a:bodyPr/>
        <a:lstStyle/>
        <a:p>
          <a:r>
            <a:rPr lang="en-US" sz="2800" dirty="0" smtClean="0"/>
            <a:t>Non-Registrable Persons</a:t>
          </a:r>
          <a:endParaRPr lang="en-US" sz="2800" dirty="0"/>
        </a:p>
      </dgm:t>
    </dgm:pt>
    <dgm:pt modelId="{9DEC946D-ECB4-43CB-BAC4-EAB3CE15001F}" type="parTrans" cxnId="{B711A496-E16A-41CF-BDD8-CD50A7B47175}">
      <dgm:prSet/>
      <dgm:spPr/>
      <dgm:t>
        <a:bodyPr/>
        <a:lstStyle/>
        <a:p>
          <a:endParaRPr lang="en-US"/>
        </a:p>
      </dgm:t>
    </dgm:pt>
    <dgm:pt modelId="{4A76049D-8673-4479-8A95-6CF5DF55C7C1}" type="sibTrans" cxnId="{B711A496-E16A-41CF-BDD8-CD50A7B47175}">
      <dgm:prSet/>
      <dgm:spPr/>
      <dgm:t>
        <a:bodyPr/>
        <a:lstStyle/>
        <a:p>
          <a:endParaRPr lang="en-US"/>
        </a:p>
      </dgm:t>
    </dgm:pt>
    <dgm:pt modelId="{116363F6-F0B9-43EA-A2AA-60A13F34886E}">
      <dgm:prSet phldrT="[Text]"/>
      <dgm:spPr/>
      <dgm:t>
        <a:bodyPr/>
        <a:lstStyle/>
        <a:p>
          <a:r>
            <a:rPr lang="en-US" dirty="0" smtClean="0"/>
            <a:t>Single family offices</a:t>
          </a:r>
          <a:endParaRPr lang="en-US" dirty="0"/>
        </a:p>
      </dgm:t>
    </dgm:pt>
    <dgm:pt modelId="{22F16A11-C953-403E-9865-5B3396D33367}" type="parTrans" cxnId="{AFC26B24-8CB5-43D9-A117-B30D95EE5B04}">
      <dgm:prSet/>
      <dgm:spPr/>
      <dgm:t>
        <a:bodyPr/>
        <a:lstStyle/>
        <a:p>
          <a:endParaRPr lang="en-US"/>
        </a:p>
      </dgm:t>
    </dgm:pt>
    <dgm:pt modelId="{25216999-131A-4F14-BBDB-BDD28F69359B}" type="sibTrans" cxnId="{AFC26B24-8CB5-43D9-A117-B30D95EE5B04}">
      <dgm:prSet/>
      <dgm:spPr/>
      <dgm:t>
        <a:bodyPr/>
        <a:lstStyle/>
        <a:p>
          <a:endParaRPr lang="en-US"/>
        </a:p>
      </dgm:t>
    </dgm:pt>
    <dgm:pt modelId="{BC5D8F69-4280-42A1-B7B5-C92A80B4D857}">
      <dgm:prSet phldrT="[Text]"/>
      <dgm:spPr/>
      <dgm:t>
        <a:bodyPr/>
        <a:lstStyle/>
        <a:p>
          <a:r>
            <a:rPr lang="en-US" dirty="0" smtClean="0"/>
            <a:t>Director, partner, manager, liquidator </a:t>
          </a:r>
          <a:endParaRPr lang="en-US" dirty="0"/>
        </a:p>
      </dgm:t>
    </dgm:pt>
    <dgm:pt modelId="{D1255FB2-2D19-489A-8907-91400E5DE4AA}" type="parTrans" cxnId="{456F708F-A89A-4B3D-8D03-621725DAFFDE}">
      <dgm:prSet/>
      <dgm:spPr/>
      <dgm:t>
        <a:bodyPr/>
        <a:lstStyle/>
        <a:p>
          <a:endParaRPr lang="en-US"/>
        </a:p>
      </dgm:t>
    </dgm:pt>
    <dgm:pt modelId="{AAC77085-BCED-41B6-BD71-67C687CF72ED}" type="sibTrans" cxnId="{456F708F-A89A-4B3D-8D03-621725DAFFDE}">
      <dgm:prSet/>
      <dgm:spPr/>
      <dgm:t>
        <a:bodyPr/>
        <a:lstStyle/>
        <a:p>
          <a:endParaRPr lang="en-US"/>
        </a:p>
      </dgm:t>
    </dgm:pt>
    <dgm:pt modelId="{593B22A2-8266-458C-8D42-912759D0C3CE}">
      <dgm:prSet phldrT="[Text]"/>
      <dgm:spPr/>
      <dgm:t>
        <a:bodyPr/>
        <a:lstStyle/>
        <a:p>
          <a:r>
            <a:rPr lang="en-US" dirty="0" smtClean="0"/>
            <a:t>Cayman Islands government, CISX</a:t>
          </a:r>
          <a:endParaRPr lang="en-US" dirty="0"/>
        </a:p>
      </dgm:t>
    </dgm:pt>
    <dgm:pt modelId="{CF2445B1-D891-4A3E-91F0-0D044C6487A3}" type="parTrans" cxnId="{4A8F5ABB-BE6C-4D89-ABEF-A4C856AADE26}">
      <dgm:prSet/>
      <dgm:spPr/>
      <dgm:t>
        <a:bodyPr/>
        <a:lstStyle/>
        <a:p>
          <a:endParaRPr lang="en-US"/>
        </a:p>
      </dgm:t>
    </dgm:pt>
    <dgm:pt modelId="{69653786-7961-4281-8B70-E105C193DA46}" type="sibTrans" cxnId="{4A8F5ABB-BE6C-4D89-ABEF-A4C856AADE26}">
      <dgm:prSet/>
      <dgm:spPr/>
      <dgm:t>
        <a:bodyPr/>
        <a:lstStyle/>
        <a:p>
          <a:endParaRPr lang="en-US"/>
        </a:p>
      </dgm:t>
    </dgm:pt>
    <dgm:pt modelId="{15F55FE3-3548-4C5E-9DC5-C8E92AD39435}">
      <dgm:prSet phldrT="[Text]"/>
      <dgm:spPr/>
      <dgm:t>
        <a:bodyPr/>
        <a:lstStyle/>
        <a:p>
          <a:r>
            <a:rPr lang="en-US" dirty="0" smtClean="0"/>
            <a:t>Person participating in a joint enterprise</a:t>
          </a:r>
          <a:endParaRPr lang="en-US" dirty="0"/>
        </a:p>
      </dgm:t>
    </dgm:pt>
    <dgm:pt modelId="{A85EAC63-DE7E-4FCE-AA9D-CA1F384F358D}" type="parTrans" cxnId="{E3D1B675-BD2C-4272-A7CC-8138C91455A3}">
      <dgm:prSet/>
      <dgm:spPr/>
      <dgm:t>
        <a:bodyPr/>
        <a:lstStyle/>
        <a:p>
          <a:endParaRPr lang="en-US"/>
        </a:p>
      </dgm:t>
    </dgm:pt>
    <dgm:pt modelId="{B58BAE55-52B3-4974-A07B-A425A9098176}" type="sibTrans" cxnId="{E3D1B675-BD2C-4272-A7CC-8138C91455A3}">
      <dgm:prSet/>
      <dgm:spPr/>
      <dgm:t>
        <a:bodyPr/>
        <a:lstStyle/>
        <a:p>
          <a:endParaRPr lang="en-US"/>
        </a:p>
      </dgm:t>
    </dgm:pt>
    <dgm:pt modelId="{7CF5CD02-9E17-4E9F-8256-D484A072F6D4}" type="pres">
      <dgm:prSet presAssocID="{28C9302F-86EA-4DBA-9030-467D947D922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B6A475-2046-4A05-BFC7-18D08210956B}" type="pres">
      <dgm:prSet presAssocID="{28C9302F-86EA-4DBA-9030-467D947D9221}" presName="radial" presStyleCnt="0">
        <dgm:presLayoutVars>
          <dgm:animLvl val="ctr"/>
        </dgm:presLayoutVars>
      </dgm:prSet>
      <dgm:spPr/>
    </dgm:pt>
    <dgm:pt modelId="{4A57CC51-B55D-4F15-805C-3633C5EBAB7C}" type="pres">
      <dgm:prSet presAssocID="{D662485B-B040-4EEC-99B0-76F823690E62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50C410D2-F30B-4A96-AD34-01413EC2C8AA}" type="pres">
      <dgm:prSet presAssocID="{116363F6-F0B9-43EA-A2AA-60A13F34886E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79CC6D-B079-4FBA-A868-26C5E95663A3}" type="pres">
      <dgm:prSet presAssocID="{BC5D8F69-4280-42A1-B7B5-C92A80B4D857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CEE6C-AA92-4B0F-8C7D-B4E77B634B4E}" type="pres">
      <dgm:prSet presAssocID="{593B22A2-8266-458C-8D42-912759D0C3CE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75DB1-D2CF-449F-B293-78E53275C973}" type="pres">
      <dgm:prSet presAssocID="{15F55FE3-3548-4C5E-9DC5-C8E92AD39435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26B24-8CB5-43D9-A117-B30D95EE5B04}" srcId="{D662485B-B040-4EEC-99B0-76F823690E62}" destId="{116363F6-F0B9-43EA-A2AA-60A13F34886E}" srcOrd="0" destOrd="0" parTransId="{22F16A11-C953-403E-9865-5B3396D33367}" sibTransId="{25216999-131A-4F14-BBDB-BDD28F69359B}"/>
    <dgm:cxn modelId="{B711A496-E16A-41CF-BDD8-CD50A7B47175}" srcId="{28C9302F-86EA-4DBA-9030-467D947D9221}" destId="{D662485B-B040-4EEC-99B0-76F823690E62}" srcOrd="0" destOrd="0" parTransId="{9DEC946D-ECB4-43CB-BAC4-EAB3CE15001F}" sibTransId="{4A76049D-8673-4479-8A95-6CF5DF55C7C1}"/>
    <dgm:cxn modelId="{CAC055B1-6749-476C-8202-13D3ECFB42AC}" type="presOf" srcId="{BC5D8F69-4280-42A1-B7B5-C92A80B4D857}" destId="{9179CC6D-B079-4FBA-A868-26C5E95663A3}" srcOrd="0" destOrd="0" presId="urn:microsoft.com/office/officeart/2005/8/layout/radial3"/>
    <dgm:cxn modelId="{E3D1B675-BD2C-4272-A7CC-8138C91455A3}" srcId="{D662485B-B040-4EEC-99B0-76F823690E62}" destId="{15F55FE3-3548-4C5E-9DC5-C8E92AD39435}" srcOrd="3" destOrd="0" parTransId="{A85EAC63-DE7E-4FCE-AA9D-CA1F384F358D}" sibTransId="{B58BAE55-52B3-4974-A07B-A425A9098176}"/>
    <dgm:cxn modelId="{456F708F-A89A-4B3D-8D03-621725DAFFDE}" srcId="{D662485B-B040-4EEC-99B0-76F823690E62}" destId="{BC5D8F69-4280-42A1-B7B5-C92A80B4D857}" srcOrd="1" destOrd="0" parTransId="{D1255FB2-2D19-489A-8907-91400E5DE4AA}" sibTransId="{AAC77085-BCED-41B6-BD71-67C687CF72ED}"/>
    <dgm:cxn modelId="{A3CBAF35-2666-4FC3-A532-9D75BB286952}" type="presOf" srcId="{593B22A2-8266-458C-8D42-912759D0C3CE}" destId="{B9DCEE6C-AA92-4B0F-8C7D-B4E77B634B4E}" srcOrd="0" destOrd="0" presId="urn:microsoft.com/office/officeart/2005/8/layout/radial3"/>
    <dgm:cxn modelId="{D4EF6747-257B-4AB1-9813-AE78E551B588}" type="presOf" srcId="{28C9302F-86EA-4DBA-9030-467D947D9221}" destId="{7CF5CD02-9E17-4E9F-8256-D484A072F6D4}" srcOrd="0" destOrd="0" presId="urn:microsoft.com/office/officeart/2005/8/layout/radial3"/>
    <dgm:cxn modelId="{87DF1557-E92F-41BD-B48D-B1B0F640D9BD}" type="presOf" srcId="{15F55FE3-3548-4C5E-9DC5-C8E92AD39435}" destId="{7B175DB1-D2CF-449F-B293-78E53275C973}" srcOrd="0" destOrd="0" presId="urn:microsoft.com/office/officeart/2005/8/layout/radial3"/>
    <dgm:cxn modelId="{4A8F5ABB-BE6C-4D89-ABEF-A4C856AADE26}" srcId="{D662485B-B040-4EEC-99B0-76F823690E62}" destId="{593B22A2-8266-458C-8D42-912759D0C3CE}" srcOrd="2" destOrd="0" parTransId="{CF2445B1-D891-4A3E-91F0-0D044C6487A3}" sibTransId="{69653786-7961-4281-8B70-E105C193DA46}"/>
    <dgm:cxn modelId="{4D928C09-9243-4F98-9B40-8F0873E37D95}" type="presOf" srcId="{D662485B-B040-4EEC-99B0-76F823690E62}" destId="{4A57CC51-B55D-4F15-805C-3633C5EBAB7C}" srcOrd="0" destOrd="0" presId="urn:microsoft.com/office/officeart/2005/8/layout/radial3"/>
    <dgm:cxn modelId="{82973EAC-53AC-4E2E-AF57-C40750007F3C}" type="presOf" srcId="{116363F6-F0B9-43EA-A2AA-60A13F34886E}" destId="{50C410D2-F30B-4A96-AD34-01413EC2C8AA}" srcOrd="0" destOrd="0" presId="urn:microsoft.com/office/officeart/2005/8/layout/radial3"/>
    <dgm:cxn modelId="{D688E7F3-4CFE-4089-A284-DFB88C551235}" type="presParOf" srcId="{7CF5CD02-9E17-4E9F-8256-D484A072F6D4}" destId="{89B6A475-2046-4A05-BFC7-18D08210956B}" srcOrd="0" destOrd="0" presId="urn:microsoft.com/office/officeart/2005/8/layout/radial3"/>
    <dgm:cxn modelId="{717417BB-6AE7-46B7-929C-C63C92E63C96}" type="presParOf" srcId="{89B6A475-2046-4A05-BFC7-18D08210956B}" destId="{4A57CC51-B55D-4F15-805C-3633C5EBAB7C}" srcOrd="0" destOrd="0" presId="urn:microsoft.com/office/officeart/2005/8/layout/radial3"/>
    <dgm:cxn modelId="{C28899A2-DEFD-4D34-99DF-2B97AAE50F63}" type="presParOf" srcId="{89B6A475-2046-4A05-BFC7-18D08210956B}" destId="{50C410D2-F30B-4A96-AD34-01413EC2C8AA}" srcOrd="1" destOrd="0" presId="urn:microsoft.com/office/officeart/2005/8/layout/radial3"/>
    <dgm:cxn modelId="{5AB65316-376A-4105-B05A-8D2A083B0695}" type="presParOf" srcId="{89B6A475-2046-4A05-BFC7-18D08210956B}" destId="{9179CC6D-B079-4FBA-A868-26C5E95663A3}" srcOrd="2" destOrd="0" presId="urn:microsoft.com/office/officeart/2005/8/layout/radial3"/>
    <dgm:cxn modelId="{6045DACC-EA70-4AD8-9862-B26D511815F1}" type="presParOf" srcId="{89B6A475-2046-4A05-BFC7-18D08210956B}" destId="{B9DCEE6C-AA92-4B0F-8C7D-B4E77B634B4E}" srcOrd="3" destOrd="0" presId="urn:microsoft.com/office/officeart/2005/8/layout/radial3"/>
    <dgm:cxn modelId="{C3A5B673-BDBC-46C3-9A04-F4C66635F96F}" type="presParOf" srcId="{89B6A475-2046-4A05-BFC7-18D08210956B}" destId="{7B175DB1-D2CF-449F-B293-78E53275C973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0097A2-199A-49CE-BFC1-B520E599BA9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302991-8C7F-4E1C-A030-7075CA244378}">
      <dgm:prSet phldrT="[Text]" custT="1"/>
      <dgm:spPr/>
      <dgm:t>
        <a:bodyPr/>
        <a:lstStyle/>
        <a:p>
          <a:r>
            <a:rPr lang="en-US" sz="1350" dirty="0" smtClean="0"/>
            <a:t>Cancel registration </a:t>
          </a:r>
          <a:endParaRPr lang="en-US" sz="1350" dirty="0"/>
        </a:p>
      </dgm:t>
    </dgm:pt>
    <dgm:pt modelId="{B0541E0F-D7F9-47EC-94F7-6430FB6BEFD3}" type="parTrans" cxnId="{07C49EBA-7E68-4C12-8DFA-65270F18A089}">
      <dgm:prSet/>
      <dgm:spPr/>
      <dgm:t>
        <a:bodyPr/>
        <a:lstStyle/>
        <a:p>
          <a:endParaRPr lang="en-US"/>
        </a:p>
      </dgm:t>
    </dgm:pt>
    <dgm:pt modelId="{D9A71E44-C0FE-446D-A5E6-D0DB4E4C6D03}" type="sibTrans" cxnId="{07C49EBA-7E68-4C12-8DFA-65270F18A089}">
      <dgm:prSet/>
      <dgm:spPr/>
      <dgm:t>
        <a:bodyPr/>
        <a:lstStyle/>
        <a:p>
          <a:endParaRPr lang="en-US" dirty="0"/>
        </a:p>
      </dgm:t>
    </dgm:pt>
    <dgm:pt modelId="{961023E3-C652-4ED1-8472-1910EDB6B9EF}">
      <dgm:prSet phldrT="[Text]" custT="1"/>
      <dgm:spPr/>
      <dgm:t>
        <a:bodyPr/>
        <a:lstStyle/>
        <a:p>
          <a:r>
            <a:rPr lang="en-US" sz="1400" dirty="0" smtClean="0"/>
            <a:t>Impose conditions</a:t>
          </a:r>
          <a:endParaRPr lang="en-US" sz="1400" dirty="0"/>
        </a:p>
      </dgm:t>
    </dgm:pt>
    <dgm:pt modelId="{AE226303-9C05-4855-91BC-6B9EF856C98E}" type="parTrans" cxnId="{07CAB6C7-C954-4B4F-8B2D-7E97BC872082}">
      <dgm:prSet/>
      <dgm:spPr/>
      <dgm:t>
        <a:bodyPr/>
        <a:lstStyle/>
        <a:p>
          <a:endParaRPr lang="en-US"/>
        </a:p>
      </dgm:t>
    </dgm:pt>
    <dgm:pt modelId="{19C44275-2F36-47AC-A240-DDAB5E1EA15A}" type="sibTrans" cxnId="{07CAB6C7-C954-4B4F-8B2D-7E97BC872082}">
      <dgm:prSet/>
      <dgm:spPr/>
      <dgm:t>
        <a:bodyPr/>
        <a:lstStyle/>
        <a:p>
          <a:endParaRPr lang="en-US" dirty="0"/>
        </a:p>
      </dgm:t>
    </dgm:pt>
    <dgm:pt modelId="{D4D830BC-B540-4216-9A30-BD511F944B54}">
      <dgm:prSet phldrT="[Text]" custT="1"/>
      <dgm:spPr/>
      <dgm:t>
        <a:bodyPr/>
        <a:lstStyle/>
        <a:p>
          <a:r>
            <a:rPr lang="en-US" sz="1400" dirty="0" smtClean="0"/>
            <a:t>Apply to court </a:t>
          </a:r>
          <a:endParaRPr lang="en-US" sz="1400" dirty="0"/>
        </a:p>
      </dgm:t>
    </dgm:pt>
    <dgm:pt modelId="{E407CECA-77E0-41B2-8145-452CC76746D9}" type="parTrans" cxnId="{5253A91B-5B2B-44F8-A412-713A0A20A9DB}">
      <dgm:prSet/>
      <dgm:spPr/>
      <dgm:t>
        <a:bodyPr/>
        <a:lstStyle/>
        <a:p>
          <a:endParaRPr lang="en-US"/>
        </a:p>
      </dgm:t>
    </dgm:pt>
    <dgm:pt modelId="{EC5BC0BE-15ED-4313-A2F6-1936C5BCD8F7}" type="sibTrans" cxnId="{5253A91B-5B2B-44F8-A412-713A0A20A9DB}">
      <dgm:prSet/>
      <dgm:spPr/>
      <dgm:t>
        <a:bodyPr/>
        <a:lstStyle/>
        <a:p>
          <a:endParaRPr lang="en-US" dirty="0"/>
        </a:p>
      </dgm:t>
    </dgm:pt>
    <dgm:pt modelId="{DE2ACE0F-DDA2-44B8-A0DD-47E49651C1EB}">
      <dgm:prSet phldrT="[Text]" custT="1"/>
      <dgm:spPr/>
      <dgm:t>
        <a:bodyPr/>
        <a:lstStyle/>
        <a:p>
          <a:r>
            <a:rPr lang="en-US" sz="1400" dirty="0" smtClean="0"/>
            <a:t>Publish details of breach in the Gazette</a:t>
          </a:r>
          <a:endParaRPr lang="en-US" sz="1400" dirty="0"/>
        </a:p>
      </dgm:t>
    </dgm:pt>
    <dgm:pt modelId="{F0EE5CD9-8D03-407F-897E-805873B717EF}" type="parTrans" cxnId="{0D226564-7D83-4D5B-82B9-6BEFA2A9DCED}">
      <dgm:prSet/>
      <dgm:spPr/>
      <dgm:t>
        <a:bodyPr/>
        <a:lstStyle/>
        <a:p>
          <a:endParaRPr lang="en-US"/>
        </a:p>
      </dgm:t>
    </dgm:pt>
    <dgm:pt modelId="{A3732477-E769-487E-AC3B-09FF50FC9B6C}" type="sibTrans" cxnId="{0D226564-7D83-4D5B-82B9-6BEFA2A9DCED}">
      <dgm:prSet/>
      <dgm:spPr/>
      <dgm:t>
        <a:bodyPr/>
        <a:lstStyle/>
        <a:p>
          <a:endParaRPr lang="en-US" dirty="0"/>
        </a:p>
      </dgm:t>
    </dgm:pt>
    <dgm:pt modelId="{1C241685-23B7-4F4C-AF86-DC2754D79FC5}">
      <dgm:prSet phldrT="[Text]" custT="1"/>
      <dgm:spPr/>
      <dgm:t>
        <a:bodyPr/>
        <a:lstStyle/>
        <a:p>
          <a:r>
            <a:rPr lang="en-US" sz="1400" dirty="0" smtClean="0"/>
            <a:t>Require an auditors report </a:t>
          </a:r>
          <a:endParaRPr lang="en-US" sz="1400" dirty="0"/>
        </a:p>
      </dgm:t>
    </dgm:pt>
    <dgm:pt modelId="{C1DAF4DD-1445-4CEA-A8C5-D9CB25494349}" type="parTrans" cxnId="{42A3FA16-9796-48A3-AAC0-BA923DA6DDC3}">
      <dgm:prSet/>
      <dgm:spPr/>
      <dgm:t>
        <a:bodyPr/>
        <a:lstStyle/>
        <a:p>
          <a:endParaRPr lang="en-US"/>
        </a:p>
      </dgm:t>
    </dgm:pt>
    <dgm:pt modelId="{4FEC2E65-212A-4BF5-AD14-AD5766ACCBEF}" type="sibTrans" cxnId="{42A3FA16-9796-48A3-AAC0-BA923DA6DDC3}">
      <dgm:prSet/>
      <dgm:spPr/>
      <dgm:t>
        <a:bodyPr/>
        <a:lstStyle/>
        <a:p>
          <a:endParaRPr lang="en-US" dirty="0"/>
        </a:p>
      </dgm:t>
    </dgm:pt>
    <dgm:pt modelId="{91379DCC-4475-42C7-9D18-88D3448F4368}">
      <dgm:prSet custT="1"/>
      <dgm:spPr/>
      <dgm:t>
        <a:bodyPr/>
        <a:lstStyle/>
        <a:p>
          <a:r>
            <a:rPr lang="en-US" sz="1300" dirty="0" smtClean="0"/>
            <a:t>Substitution of a director</a:t>
          </a:r>
          <a:endParaRPr lang="en-US" sz="1300" dirty="0"/>
        </a:p>
      </dgm:t>
    </dgm:pt>
    <dgm:pt modelId="{6436B307-1750-4ADB-8D8F-D14FE7525DC4}" type="parTrans" cxnId="{84562E38-D758-4A2A-9264-DD651AB17CE3}">
      <dgm:prSet/>
      <dgm:spPr/>
      <dgm:t>
        <a:bodyPr/>
        <a:lstStyle/>
        <a:p>
          <a:endParaRPr lang="en-US"/>
        </a:p>
      </dgm:t>
    </dgm:pt>
    <dgm:pt modelId="{BE23293B-CE28-441A-B052-7DD7E2699F36}" type="sibTrans" cxnId="{84562E38-D758-4A2A-9264-DD651AB17CE3}">
      <dgm:prSet/>
      <dgm:spPr/>
      <dgm:t>
        <a:bodyPr/>
        <a:lstStyle/>
        <a:p>
          <a:endParaRPr lang="en-US" dirty="0"/>
        </a:p>
      </dgm:t>
    </dgm:pt>
    <dgm:pt modelId="{8EEAACCB-7673-4269-894F-788344D05DF3}">
      <dgm:prSet custT="1"/>
      <dgm:spPr/>
      <dgm:t>
        <a:bodyPr/>
        <a:lstStyle/>
        <a:p>
          <a:r>
            <a:rPr lang="en-US" sz="1400" dirty="0" smtClean="0"/>
            <a:t>Appoint a person to advise the Registered Person</a:t>
          </a:r>
          <a:endParaRPr lang="en-US" sz="1400" dirty="0"/>
        </a:p>
      </dgm:t>
    </dgm:pt>
    <dgm:pt modelId="{C8AC5528-C837-46CF-8EB9-D79FA816C4D9}" type="parTrans" cxnId="{54D09734-2213-48A1-ADD0-118379A4EE14}">
      <dgm:prSet/>
      <dgm:spPr/>
      <dgm:t>
        <a:bodyPr/>
        <a:lstStyle/>
        <a:p>
          <a:endParaRPr lang="en-US"/>
        </a:p>
      </dgm:t>
    </dgm:pt>
    <dgm:pt modelId="{FDE2E029-09B4-4F81-98CB-CBD678636677}" type="sibTrans" cxnId="{54D09734-2213-48A1-ADD0-118379A4EE14}">
      <dgm:prSet/>
      <dgm:spPr/>
      <dgm:t>
        <a:bodyPr/>
        <a:lstStyle/>
        <a:p>
          <a:endParaRPr lang="en-US" dirty="0"/>
        </a:p>
      </dgm:t>
    </dgm:pt>
    <dgm:pt modelId="{81E14B60-3BA5-43BE-A2FE-698DC6231AA4}">
      <dgm:prSet custT="1"/>
      <dgm:spPr/>
      <dgm:t>
        <a:bodyPr/>
        <a:lstStyle/>
        <a:p>
          <a:r>
            <a:rPr lang="en-US" sz="1400" dirty="0" smtClean="0"/>
            <a:t>Apply to Court to wind up </a:t>
          </a:r>
          <a:endParaRPr lang="en-US" sz="1400" dirty="0"/>
        </a:p>
      </dgm:t>
    </dgm:pt>
    <dgm:pt modelId="{A5D69266-4D6E-4079-951C-90C68ED47844}" type="parTrans" cxnId="{72131BBA-1636-4FDE-B23E-D389B5C0EA1A}">
      <dgm:prSet/>
      <dgm:spPr/>
      <dgm:t>
        <a:bodyPr/>
        <a:lstStyle/>
        <a:p>
          <a:endParaRPr lang="en-US"/>
        </a:p>
      </dgm:t>
    </dgm:pt>
    <dgm:pt modelId="{06B99DB5-B0D2-4C20-8FCA-6083D13302D8}" type="sibTrans" cxnId="{72131BBA-1636-4FDE-B23E-D389B5C0EA1A}">
      <dgm:prSet/>
      <dgm:spPr/>
      <dgm:t>
        <a:bodyPr/>
        <a:lstStyle/>
        <a:p>
          <a:endParaRPr lang="en-US" dirty="0"/>
        </a:p>
      </dgm:t>
    </dgm:pt>
    <dgm:pt modelId="{7F9E167D-8D35-4811-BFFC-C85CEC6A556E}" type="pres">
      <dgm:prSet presAssocID="{140097A2-199A-49CE-BFC1-B520E599BA9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A0D6A3-5D9C-4E94-B15B-5BB8D629A6DD}" type="pres">
      <dgm:prSet presAssocID="{74302991-8C7F-4E1C-A030-7075CA244378}" presName="node" presStyleLbl="node1" presStyleIdx="0" presStyleCnt="8" custScaleX="992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6A8579-595E-4649-A7BE-16993F4D1476}" type="pres">
      <dgm:prSet presAssocID="{D9A71E44-C0FE-446D-A5E6-D0DB4E4C6D03}" presName="sibTrans" presStyleLbl="sibTrans2D1" presStyleIdx="0" presStyleCnt="8"/>
      <dgm:spPr/>
      <dgm:t>
        <a:bodyPr/>
        <a:lstStyle/>
        <a:p>
          <a:endParaRPr lang="en-US"/>
        </a:p>
      </dgm:t>
    </dgm:pt>
    <dgm:pt modelId="{C5727B54-DFEF-459F-9FF9-CA0D867C7A64}" type="pres">
      <dgm:prSet presAssocID="{D9A71E44-C0FE-446D-A5E6-D0DB4E4C6D03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74EA9DA-194E-484D-BCF7-3051A073DC86}" type="pres">
      <dgm:prSet presAssocID="{91379DCC-4475-42C7-9D18-88D3448F436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223546-BBDE-4E50-A871-91BD95A15EED}" type="pres">
      <dgm:prSet presAssocID="{BE23293B-CE28-441A-B052-7DD7E2699F36}" presName="sibTrans" presStyleLbl="sibTrans2D1" presStyleIdx="1" presStyleCnt="8"/>
      <dgm:spPr/>
      <dgm:t>
        <a:bodyPr/>
        <a:lstStyle/>
        <a:p>
          <a:endParaRPr lang="en-US"/>
        </a:p>
      </dgm:t>
    </dgm:pt>
    <dgm:pt modelId="{C4B47929-72F2-4F4D-80F3-BC7F1735D879}" type="pres">
      <dgm:prSet presAssocID="{BE23293B-CE28-441A-B052-7DD7E2699F36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AAC352DC-97DA-40B7-B66B-48D3739BF497}" type="pres">
      <dgm:prSet presAssocID="{81E14B60-3BA5-43BE-A2FE-698DC6231AA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DC506-C863-4A1A-9BFD-9AACE97173FF}" type="pres">
      <dgm:prSet presAssocID="{06B99DB5-B0D2-4C20-8FCA-6083D13302D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259A8796-857B-4024-91F5-118721ADABCC}" type="pres">
      <dgm:prSet presAssocID="{06B99DB5-B0D2-4C20-8FCA-6083D13302D8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A4BEED9D-4F52-465C-88C0-0EB015B5114D}" type="pres">
      <dgm:prSet presAssocID="{8EEAACCB-7673-4269-894F-788344D05DF3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0AE67D-7729-4619-880D-CE6A23D14D23}" type="pres">
      <dgm:prSet presAssocID="{FDE2E029-09B4-4F81-98CB-CBD678636677}" presName="sibTrans" presStyleLbl="sibTrans2D1" presStyleIdx="3" presStyleCnt="8"/>
      <dgm:spPr/>
      <dgm:t>
        <a:bodyPr/>
        <a:lstStyle/>
        <a:p>
          <a:endParaRPr lang="en-US"/>
        </a:p>
      </dgm:t>
    </dgm:pt>
    <dgm:pt modelId="{E20E412B-CE27-4107-8573-7186138E4097}" type="pres">
      <dgm:prSet presAssocID="{FDE2E029-09B4-4F81-98CB-CBD678636677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29C80CFD-EDBF-42CC-BC65-A613F8EBA198}" type="pres">
      <dgm:prSet presAssocID="{961023E3-C652-4ED1-8472-1910EDB6B9E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60360-1F0A-45FD-AAE6-216208FFA1D6}" type="pres">
      <dgm:prSet presAssocID="{19C44275-2F36-47AC-A240-DDAB5E1EA15A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34523C9-1C2E-4724-8B17-4AC19AF1E6B7}" type="pres">
      <dgm:prSet presAssocID="{19C44275-2F36-47AC-A240-DDAB5E1EA15A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BA4F058F-D3FE-4523-8049-1D9124F18295}" type="pres">
      <dgm:prSet presAssocID="{D4D830BC-B540-4216-9A30-BD511F944B54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ACA38-C09D-4CA2-9758-18F430656938}" type="pres">
      <dgm:prSet presAssocID="{EC5BC0BE-15ED-4313-A2F6-1936C5BCD8F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25A36F17-7EB2-4A2A-B46A-B3D3DD6D9D14}" type="pres">
      <dgm:prSet presAssocID="{EC5BC0BE-15ED-4313-A2F6-1936C5BCD8F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F155A7CD-2109-43E8-AD39-FBB8C08AA93D}" type="pres">
      <dgm:prSet presAssocID="{DE2ACE0F-DDA2-44B8-A0DD-47E49651C1E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FC37CC-0E3F-4185-A110-FBF0D63F4218}" type="pres">
      <dgm:prSet presAssocID="{A3732477-E769-487E-AC3B-09FF50FC9B6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07A6885D-484E-41AE-A934-5D6B51947079}" type="pres">
      <dgm:prSet presAssocID="{A3732477-E769-487E-AC3B-09FF50FC9B6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B8EE9E72-78BA-4E62-98C3-1AD1F11C8D8A}" type="pres">
      <dgm:prSet presAssocID="{1C241685-23B7-4F4C-AF86-DC2754D79FC5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214FA6-AE64-4414-9FD2-AD4E377E6E1C}" type="pres">
      <dgm:prSet presAssocID="{4FEC2E65-212A-4BF5-AD14-AD5766ACCBEF}" presName="sibTrans" presStyleLbl="sibTrans2D1" presStyleIdx="7" presStyleCnt="8"/>
      <dgm:spPr/>
      <dgm:t>
        <a:bodyPr/>
        <a:lstStyle/>
        <a:p>
          <a:endParaRPr lang="en-US"/>
        </a:p>
      </dgm:t>
    </dgm:pt>
    <dgm:pt modelId="{AF84B4F4-BAF2-4697-8508-1204A6BF0DA3}" type="pres">
      <dgm:prSet presAssocID="{4FEC2E65-212A-4BF5-AD14-AD5766ACCBEF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AE5238D-F7DC-4C81-A0E2-573EEA7CE9CD}" type="presOf" srcId="{1C241685-23B7-4F4C-AF86-DC2754D79FC5}" destId="{B8EE9E72-78BA-4E62-98C3-1AD1F11C8D8A}" srcOrd="0" destOrd="0" presId="urn:microsoft.com/office/officeart/2005/8/layout/cycle2"/>
    <dgm:cxn modelId="{3A7D2565-3202-4643-BB2F-59D9EACBEB5E}" type="presOf" srcId="{A3732477-E769-487E-AC3B-09FF50FC9B6C}" destId="{07A6885D-484E-41AE-A934-5D6B51947079}" srcOrd="1" destOrd="0" presId="urn:microsoft.com/office/officeart/2005/8/layout/cycle2"/>
    <dgm:cxn modelId="{07CAB6C7-C954-4B4F-8B2D-7E97BC872082}" srcId="{140097A2-199A-49CE-BFC1-B520E599BA94}" destId="{961023E3-C652-4ED1-8472-1910EDB6B9EF}" srcOrd="4" destOrd="0" parTransId="{AE226303-9C05-4855-91BC-6B9EF856C98E}" sibTransId="{19C44275-2F36-47AC-A240-DDAB5E1EA15A}"/>
    <dgm:cxn modelId="{D008248B-82C9-4179-AF67-CB439CBE6C86}" type="presOf" srcId="{140097A2-199A-49CE-BFC1-B520E599BA94}" destId="{7F9E167D-8D35-4811-BFFC-C85CEC6A556E}" srcOrd="0" destOrd="0" presId="urn:microsoft.com/office/officeart/2005/8/layout/cycle2"/>
    <dgm:cxn modelId="{08207D62-1D46-4DF1-9DB4-D9963A285EC1}" type="presOf" srcId="{EC5BC0BE-15ED-4313-A2F6-1936C5BCD8F7}" destId="{9DEACA38-C09D-4CA2-9758-18F430656938}" srcOrd="0" destOrd="0" presId="urn:microsoft.com/office/officeart/2005/8/layout/cycle2"/>
    <dgm:cxn modelId="{8975674E-98F2-43BA-BD4F-888A592C3F83}" type="presOf" srcId="{BE23293B-CE28-441A-B052-7DD7E2699F36}" destId="{C4B47929-72F2-4F4D-80F3-BC7F1735D879}" srcOrd="1" destOrd="0" presId="urn:microsoft.com/office/officeart/2005/8/layout/cycle2"/>
    <dgm:cxn modelId="{EA5ADE55-A18E-4F70-ADE1-B06F725E15B7}" type="presOf" srcId="{EC5BC0BE-15ED-4313-A2F6-1936C5BCD8F7}" destId="{25A36F17-7EB2-4A2A-B46A-B3D3DD6D9D14}" srcOrd="1" destOrd="0" presId="urn:microsoft.com/office/officeart/2005/8/layout/cycle2"/>
    <dgm:cxn modelId="{F46A0288-503D-49B4-965F-8BF4CD37830B}" type="presOf" srcId="{FDE2E029-09B4-4F81-98CB-CBD678636677}" destId="{E20E412B-CE27-4107-8573-7186138E4097}" srcOrd="1" destOrd="0" presId="urn:microsoft.com/office/officeart/2005/8/layout/cycle2"/>
    <dgm:cxn modelId="{D8EC41CA-34C5-4D50-B4A4-1AF861E5AF35}" type="presOf" srcId="{BE23293B-CE28-441A-B052-7DD7E2699F36}" destId="{99223546-BBDE-4E50-A871-91BD95A15EED}" srcOrd="0" destOrd="0" presId="urn:microsoft.com/office/officeart/2005/8/layout/cycle2"/>
    <dgm:cxn modelId="{84562E38-D758-4A2A-9264-DD651AB17CE3}" srcId="{140097A2-199A-49CE-BFC1-B520E599BA94}" destId="{91379DCC-4475-42C7-9D18-88D3448F4368}" srcOrd="1" destOrd="0" parTransId="{6436B307-1750-4ADB-8D8F-D14FE7525DC4}" sibTransId="{BE23293B-CE28-441A-B052-7DD7E2699F36}"/>
    <dgm:cxn modelId="{0849247E-0798-4AD4-BF0B-CD40335BE35D}" type="presOf" srcId="{A3732477-E769-487E-AC3B-09FF50FC9B6C}" destId="{34FC37CC-0E3F-4185-A110-FBF0D63F4218}" srcOrd="0" destOrd="0" presId="urn:microsoft.com/office/officeart/2005/8/layout/cycle2"/>
    <dgm:cxn modelId="{AC6E6DF2-5C83-4AC9-94BA-6768939C7001}" type="presOf" srcId="{19C44275-2F36-47AC-A240-DDAB5E1EA15A}" destId="{D3060360-1F0A-45FD-AAE6-216208FFA1D6}" srcOrd="0" destOrd="0" presId="urn:microsoft.com/office/officeart/2005/8/layout/cycle2"/>
    <dgm:cxn modelId="{1A4D549E-2335-4C79-98AA-F9CA7AD11AFA}" type="presOf" srcId="{D9A71E44-C0FE-446D-A5E6-D0DB4E4C6D03}" destId="{C5727B54-DFEF-459F-9FF9-CA0D867C7A64}" srcOrd="1" destOrd="0" presId="urn:microsoft.com/office/officeart/2005/8/layout/cycle2"/>
    <dgm:cxn modelId="{72131BBA-1636-4FDE-B23E-D389B5C0EA1A}" srcId="{140097A2-199A-49CE-BFC1-B520E599BA94}" destId="{81E14B60-3BA5-43BE-A2FE-698DC6231AA4}" srcOrd="2" destOrd="0" parTransId="{A5D69266-4D6E-4079-951C-90C68ED47844}" sibTransId="{06B99DB5-B0D2-4C20-8FCA-6083D13302D8}"/>
    <dgm:cxn modelId="{649C48F0-BEC3-4803-8D09-A0B98E3F06F5}" type="presOf" srcId="{06B99DB5-B0D2-4C20-8FCA-6083D13302D8}" destId="{259A8796-857B-4024-91F5-118721ADABCC}" srcOrd="1" destOrd="0" presId="urn:microsoft.com/office/officeart/2005/8/layout/cycle2"/>
    <dgm:cxn modelId="{5E6A6529-35E1-4290-8118-BA386AA81035}" type="presOf" srcId="{06B99DB5-B0D2-4C20-8FCA-6083D13302D8}" destId="{525DC506-C863-4A1A-9BFD-9AACE97173FF}" srcOrd="0" destOrd="0" presId="urn:microsoft.com/office/officeart/2005/8/layout/cycle2"/>
    <dgm:cxn modelId="{056D0294-4D56-4811-8281-52CD8CCD818C}" type="presOf" srcId="{8EEAACCB-7673-4269-894F-788344D05DF3}" destId="{A4BEED9D-4F52-465C-88C0-0EB015B5114D}" srcOrd="0" destOrd="0" presId="urn:microsoft.com/office/officeart/2005/8/layout/cycle2"/>
    <dgm:cxn modelId="{42A3FA16-9796-48A3-AAC0-BA923DA6DDC3}" srcId="{140097A2-199A-49CE-BFC1-B520E599BA94}" destId="{1C241685-23B7-4F4C-AF86-DC2754D79FC5}" srcOrd="7" destOrd="0" parTransId="{C1DAF4DD-1445-4CEA-A8C5-D9CB25494349}" sibTransId="{4FEC2E65-212A-4BF5-AD14-AD5766ACCBEF}"/>
    <dgm:cxn modelId="{54D09734-2213-48A1-ADD0-118379A4EE14}" srcId="{140097A2-199A-49CE-BFC1-B520E599BA94}" destId="{8EEAACCB-7673-4269-894F-788344D05DF3}" srcOrd="3" destOrd="0" parTransId="{C8AC5528-C837-46CF-8EB9-D79FA816C4D9}" sibTransId="{FDE2E029-09B4-4F81-98CB-CBD678636677}"/>
    <dgm:cxn modelId="{81E76980-A813-4137-A864-1F2E2DDEB84A}" type="presOf" srcId="{81E14B60-3BA5-43BE-A2FE-698DC6231AA4}" destId="{AAC352DC-97DA-40B7-B66B-48D3739BF497}" srcOrd="0" destOrd="0" presId="urn:microsoft.com/office/officeart/2005/8/layout/cycle2"/>
    <dgm:cxn modelId="{0D226564-7D83-4D5B-82B9-6BEFA2A9DCED}" srcId="{140097A2-199A-49CE-BFC1-B520E599BA94}" destId="{DE2ACE0F-DDA2-44B8-A0DD-47E49651C1EB}" srcOrd="6" destOrd="0" parTransId="{F0EE5CD9-8D03-407F-897E-805873B717EF}" sibTransId="{A3732477-E769-487E-AC3B-09FF50FC9B6C}"/>
    <dgm:cxn modelId="{EC6056AA-B2A6-4484-A633-25EE45948262}" type="presOf" srcId="{D9A71E44-C0FE-446D-A5E6-D0DB4E4C6D03}" destId="{C66A8579-595E-4649-A7BE-16993F4D1476}" srcOrd="0" destOrd="0" presId="urn:microsoft.com/office/officeart/2005/8/layout/cycle2"/>
    <dgm:cxn modelId="{35C7A2DD-A6D9-4C41-BD1C-E8705996D61F}" type="presOf" srcId="{19C44275-2F36-47AC-A240-DDAB5E1EA15A}" destId="{D34523C9-1C2E-4724-8B17-4AC19AF1E6B7}" srcOrd="1" destOrd="0" presId="urn:microsoft.com/office/officeart/2005/8/layout/cycle2"/>
    <dgm:cxn modelId="{5253A91B-5B2B-44F8-A412-713A0A20A9DB}" srcId="{140097A2-199A-49CE-BFC1-B520E599BA94}" destId="{D4D830BC-B540-4216-9A30-BD511F944B54}" srcOrd="5" destOrd="0" parTransId="{E407CECA-77E0-41B2-8145-452CC76746D9}" sibTransId="{EC5BC0BE-15ED-4313-A2F6-1936C5BCD8F7}"/>
    <dgm:cxn modelId="{DFF173B8-16BE-4BFA-82C2-0B367D59631F}" type="presOf" srcId="{4FEC2E65-212A-4BF5-AD14-AD5766ACCBEF}" destId="{AF84B4F4-BAF2-4697-8508-1204A6BF0DA3}" srcOrd="1" destOrd="0" presId="urn:microsoft.com/office/officeart/2005/8/layout/cycle2"/>
    <dgm:cxn modelId="{07C49EBA-7E68-4C12-8DFA-65270F18A089}" srcId="{140097A2-199A-49CE-BFC1-B520E599BA94}" destId="{74302991-8C7F-4E1C-A030-7075CA244378}" srcOrd="0" destOrd="0" parTransId="{B0541E0F-D7F9-47EC-94F7-6430FB6BEFD3}" sibTransId="{D9A71E44-C0FE-446D-A5E6-D0DB4E4C6D03}"/>
    <dgm:cxn modelId="{AAECE60C-8CF2-4743-B691-2187AA215C91}" type="presOf" srcId="{74302991-8C7F-4E1C-A030-7075CA244378}" destId="{61A0D6A3-5D9C-4E94-B15B-5BB8D629A6DD}" srcOrd="0" destOrd="0" presId="urn:microsoft.com/office/officeart/2005/8/layout/cycle2"/>
    <dgm:cxn modelId="{9EE620A3-015B-40B2-AAC5-4ECD71751839}" type="presOf" srcId="{961023E3-C652-4ED1-8472-1910EDB6B9EF}" destId="{29C80CFD-EDBF-42CC-BC65-A613F8EBA198}" srcOrd="0" destOrd="0" presId="urn:microsoft.com/office/officeart/2005/8/layout/cycle2"/>
    <dgm:cxn modelId="{C33D1E6F-7F41-4954-9827-AADF4F718A2E}" type="presOf" srcId="{DE2ACE0F-DDA2-44B8-A0DD-47E49651C1EB}" destId="{F155A7CD-2109-43E8-AD39-FBB8C08AA93D}" srcOrd="0" destOrd="0" presId="urn:microsoft.com/office/officeart/2005/8/layout/cycle2"/>
    <dgm:cxn modelId="{696B34A0-8BD6-4A00-BF0A-3A9E9AD13362}" type="presOf" srcId="{91379DCC-4475-42C7-9D18-88D3448F4368}" destId="{774EA9DA-194E-484D-BCF7-3051A073DC86}" srcOrd="0" destOrd="0" presId="urn:microsoft.com/office/officeart/2005/8/layout/cycle2"/>
    <dgm:cxn modelId="{DAB4A517-260F-40E8-9F70-0CCD9BF68B1B}" type="presOf" srcId="{D4D830BC-B540-4216-9A30-BD511F944B54}" destId="{BA4F058F-D3FE-4523-8049-1D9124F18295}" srcOrd="0" destOrd="0" presId="urn:microsoft.com/office/officeart/2005/8/layout/cycle2"/>
    <dgm:cxn modelId="{79DCD8F7-924F-4ECC-8438-8BF6492CE30D}" type="presOf" srcId="{4FEC2E65-212A-4BF5-AD14-AD5766ACCBEF}" destId="{11214FA6-AE64-4414-9FD2-AD4E377E6E1C}" srcOrd="0" destOrd="0" presId="urn:microsoft.com/office/officeart/2005/8/layout/cycle2"/>
    <dgm:cxn modelId="{194B4556-B076-42ED-8189-B79B3896DBB1}" type="presOf" srcId="{FDE2E029-09B4-4F81-98CB-CBD678636677}" destId="{5B0AE67D-7729-4619-880D-CE6A23D14D23}" srcOrd="0" destOrd="0" presId="urn:microsoft.com/office/officeart/2005/8/layout/cycle2"/>
    <dgm:cxn modelId="{C00598B0-FF9B-454D-8A83-B635766682CC}" type="presParOf" srcId="{7F9E167D-8D35-4811-BFFC-C85CEC6A556E}" destId="{61A0D6A3-5D9C-4E94-B15B-5BB8D629A6DD}" srcOrd="0" destOrd="0" presId="urn:microsoft.com/office/officeart/2005/8/layout/cycle2"/>
    <dgm:cxn modelId="{2A9DE141-F664-4758-88F6-D1A6DFEA3117}" type="presParOf" srcId="{7F9E167D-8D35-4811-BFFC-C85CEC6A556E}" destId="{C66A8579-595E-4649-A7BE-16993F4D1476}" srcOrd="1" destOrd="0" presId="urn:microsoft.com/office/officeart/2005/8/layout/cycle2"/>
    <dgm:cxn modelId="{5CD781DE-DA1F-40EF-92C7-39E9B7960201}" type="presParOf" srcId="{C66A8579-595E-4649-A7BE-16993F4D1476}" destId="{C5727B54-DFEF-459F-9FF9-CA0D867C7A64}" srcOrd="0" destOrd="0" presId="urn:microsoft.com/office/officeart/2005/8/layout/cycle2"/>
    <dgm:cxn modelId="{70DD7C15-CCE5-4568-B54A-39BC75EA80EE}" type="presParOf" srcId="{7F9E167D-8D35-4811-BFFC-C85CEC6A556E}" destId="{774EA9DA-194E-484D-BCF7-3051A073DC86}" srcOrd="2" destOrd="0" presId="urn:microsoft.com/office/officeart/2005/8/layout/cycle2"/>
    <dgm:cxn modelId="{67E76461-8A04-46BF-AE30-77C1CA9A4CBD}" type="presParOf" srcId="{7F9E167D-8D35-4811-BFFC-C85CEC6A556E}" destId="{99223546-BBDE-4E50-A871-91BD95A15EED}" srcOrd="3" destOrd="0" presId="urn:microsoft.com/office/officeart/2005/8/layout/cycle2"/>
    <dgm:cxn modelId="{9AB000FF-C5F1-451A-85AD-5A20A6C79618}" type="presParOf" srcId="{99223546-BBDE-4E50-A871-91BD95A15EED}" destId="{C4B47929-72F2-4F4D-80F3-BC7F1735D879}" srcOrd="0" destOrd="0" presId="urn:microsoft.com/office/officeart/2005/8/layout/cycle2"/>
    <dgm:cxn modelId="{332AD6A6-3DD7-4A92-87A9-D7C45A7B4923}" type="presParOf" srcId="{7F9E167D-8D35-4811-BFFC-C85CEC6A556E}" destId="{AAC352DC-97DA-40B7-B66B-48D3739BF497}" srcOrd="4" destOrd="0" presId="urn:microsoft.com/office/officeart/2005/8/layout/cycle2"/>
    <dgm:cxn modelId="{D3E37D06-F431-4228-8897-8EAF382410BD}" type="presParOf" srcId="{7F9E167D-8D35-4811-BFFC-C85CEC6A556E}" destId="{525DC506-C863-4A1A-9BFD-9AACE97173FF}" srcOrd="5" destOrd="0" presId="urn:microsoft.com/office/officeart/2005/8/layout/cycle2"/>
    <dgm:cxn modelId="{73A2DA69-F5D3-4EE3-9A21-358A65B8BE56}" type="presParOf" srcId="{525DC506-C863-4A1A-9BFD-9AACE97173FF}" destId="{259A8796-857B-4024-91F5-118721ADABCC}" srcOrd="0" destOrd="0" presId="urn:microsoft.com/office/officeart/2005/8/layout/cycle2"/>
    <dgm:cxn modelId="{9293366A-1AE6-4C22-A6E9-3BAEB6853B21}" type="presParOf" srcId="{7F9E167D-8D35-4811-BFFC-C85CEC6A556E}" destId="{A4BEED9D-4F52-465C-88C0-0EB015B5114D}" srcOrd="6" destOrd="0" presId="urn:microsoft.com/office/officeart/2005/8/layout/cycle2"/>
    <dgm:cxn modelId="{8B8CFC98-1C73-43F4-B4C9-16CB4940E186}" type="presParOf" srcId="{7F9E167D-8D35-4811-BFFC-C85CEC6A556E}" destId="{5B0AE67D-7729-4619-880D-CE6A23D14D23}" srcOrd="7" destOrd="0" presId="urn:microsoft.com/office/officeart/2005/8/layout/cycle2"/>
    <dgm:cxn modelId="{48C9FC22-C1B5-4294-84A4-663935B6823B}" type="presParOf" srcId="{5B0AE67D-7729-4619-880D-CE6A23D14D23}" destId="{E20E412B-CE27-4107-8573-7186138E4097}" srcOrd="0" destOrd="0" presId="urn:microsoft.com/office/officeart/2005/8/layout/cycle2"/>
    <dgm:cxn modelId="{C9BD33F3-80FD-44C0-8D53-CC34CE8AC33D}" type="presParOf" srcId="{7F9E167D-8D35-4811-BFFC-C85CEC6A556E}" destId="{29C80CFD-EDBF-42CC-BC65-A613F8EBA198}" srcOrd="8" destOrd="0" presId="urn:microsoft.com/office/officeart/2005/8/layout/cycle2"/>
    <dgm:cxn modelId="{D2F930EB-0A01-456D-A2B6-71BEC7D9310C}" type="presParOf" srcId="{7F9E167D-8D35-4811-BFFC-C85CEC6A556E}" destId="{D3060360-1F0A-45FD-AAE6-216208FFA1D6}" srcOrd="9" destOrd="0" presId="urn:microsoft.com/office/officeart/2005/8/layout/cycle2"/>
    <dgm:cxn modelId="{93EE9F3B-E19A-4F72-8FCD-2FBBC489711A}" type="presParOf" srcId="{D3060360-1F0A-45FD-AAE6-216208FFA1D6}" destId="{D34523C9-1C2E-4724-8B17-4AC19AF1E6B7}" srcOrd="0" destOrd="0" presId="urn:microsoft.com/office/officeart/2005/8/layout/cycle2"/>
    <dgm:cxn modelId="{9BD34A16-DD2D-417C-881A-05C17B4101F5}" type="presParOf" srcId="{7F9E167D-8D35-4811-BFFC-C85CEC6A556E}" destId="{BA4F058F-D3FE-4523-8049-1D9124F18295}" srcOrd="10" destOrd="0" presId="urn:microsoft.com/office/officeart/2005/8/layout/cycle2"/>
    <dgm:cxn modelId="{85372772-7B34-46B2-B090-067313FE2600}" type="presParOf" srcId="{7F9E167D-8D35-4811-BFFC-C85CEC6A556E}" destId="{9DEACA38-C09D-4CA2-9758-18F430656938}" srcOrd="11" destOrd="0" presId="urn:microsoft.com/office/officeart/2005/8/layout/cycle2"/>
    <dgm:cxn modelId="{76BD403D-4A26-40D9-B323-1A9AB98D36E7}" type="presParOf" srcId="{9DEACA38-C09D-4CA2-9758-18F430656938}" destId="{25A36F17-7EB2-4A2A-B46A-B3D3DD6D9D14}" srcOrd="0" destOrd="0" presId="urn:microsoft.com/office/officeart/2005/8/layout/cycle2"/>
    <dgm:cxn modelId="{0B01647F-4574-4566-8A59-BB83A226642A}" type="presParOf" srcId="{7F9E167D-8D35-4811-BFFC-C85CEC6A556E}" destId="{F155A7CD-2109-43E8-AD39-FBB8C08AA93D}" srcOrd="12" destOrd="0" presId="urn:microsoft.com/office/officeart/2005/8/layout/cycle2"/>
    <dgm:cxn modelId="{D55B6FBC-6E7D-4A7D-8BFD-92C9A2C58977}" type="presParOf" srcId="{7F9E167D-8D35-4811-BFFC-C85CEC6A556E}" destId="{34FC37CC-0E3F-4185-A110-FBF0D63F4218}" srcOrd="13" destOrd="0" presId="urn:microsoft.com/office/officeart/2005/8/layout/cycle2"/>
    <dgm:cxn modelId="{57A92EF0-DB4D-4E86-8FAB-2009320BDDDB}" type="presParOf" srcId="{34FC37CC-0E3F-4185-A110-FBF0D63F4218}" destId="{07A6885D-484E-41AE-A934-5D6B51947079}" srcOrd="0" destOrd="0" presId="urn:microsoft.com/office/officeart/2005/8/layout/cycle2"/>
    <dgm:cxn modelId="{D0D00752-FA88-4DE6-85A6-8E2F348316DF}" type="presParOf" srcId="{7F9E167D-8D35-4811-BFFC-C85CEC6A556E}" destId="{B8EE9E72-78BA-4E62-98C3-1AD1F11C8D8A}" srcOrd="14" destOrd="0" presId="urn:microsoft.com/office/officeart/2005/8/layout/cycle2"/>
    <dgm:cxn modelId="{E5A96A8F-3E67-4BE7-9F41-9AEA8221F779}" type="presParOf" srcId="{7F9E167D-8D35-4811-BFFC-C85CEC6A556E}" destId="{11214FA6-AE64-4414-9FD2-AD4E377E6E1C}" srcOrd="15" destOrd="0" presId="urn:microsoft.com/office/officeart/2005/8/layout/cycle2"/>
    <dgm:cxn modelId="{A9A9835E-2C6A-4D12-9872-8F3ADA937530}" type="presParOf" srcId="{11214FA6-AE64-4414-9FD2-AD4E377E6E1C}" destId="{AF84B4F4-BAF2-4697-8508-1204A6BF0DA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57CC51-B55D-4F15-805C-3633C5EBAB7C}">
      <dsp:nvSpPr>
        <dsp:cNvPr id="0" name=""/>
        <dsp:cNvSpPr/>
      </dsp:nvSpPr>
      <dsp:spPr>
        <a:xfrm>
          <a:off x="1776157" y="1174424"/>
          <a:ext cx="2925759" cy="29257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Non-Registrable Persons</a:t>
          </a:r>
          <a:endParaRPr lang="en-US" sz="2800" kern="1200" dirty="0"/>
        </a:p>
      </dsp:txBody>
      <dsp:txXfrm>
        <a:off x="2204624" y="1602891"/>
        <a:ext cx="2068825" cy="2068825"/>
      </dsp:txXfrm>
    </dsp:sp>
    <dsp:sp modelId="{50C410D2-F30B-4A96-AD34-01413EC2C8AA}">
      <dsp:nvSpPr>
        <dsp:cNvPr id="0" name=""/>
        <dsp:cNvSpPr/>
      </dsp:nvSpPr>
      <dsp:spPr>
        <a:xfrm>
          <a:off x="2507597" y="522"/>
          <a:ext cx="1462879" cy="14628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Single family offices</a:t>
          </a:r>
          <a:endParaRPr lang="en-US" sz="1500" kern="1200" dirty="0"/>
        </a:p>
      </dsp:txBody>
      <dsp:txXfrm>
        <a:off x="2721831" y="214756"/>
        <a:ext cx="1034411" cy="1034411"/>
      </dsp:txXfrm>
    </dsp:sp>
    <dsp:sp modelId="{9179CC6D-B079-4FBA-A868-26C5E95663A3}">
      <dsp:nvSpPr>
        <dsp:cNvPr id="0" name=""/>
        <dsp:cNvSpPr/>
      </dsp:nvSpPr>
      <dsp:spPr>
        <a:xfrm>
          <a:off x="4412939" y="1905864"/>
          <a:ext cx="1462879" cy="14628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Director, partner, manager, liquidator </a:t>
          </a:r>
          <a:endParaRPr lang="en-US" sz="1500" kern="1200" dirty="0"/>
        </a:p>
      </dsp:txBody>
      <dsp:txXfrm>
        <a:off x="4627173" y="2120098"/>
        <a:ext cx="1034411" cy="1034411"/>
      </dsp:txXfrm>
    </dsp:sp>
    <dsp:sp modelId="{B9DCEE6C-AA92-4B0F-8C7D-B4E77B634B4E}">
      <dsp:nvSpPr>
        <dsp:cNvPr id="0" name=""/>
        <dsp:cNvSpPr/>
      </dsp:nvSpPr>
      <dsp:spPr>
        <a:xfrm>
          <a:off x="2507597" y="3811206"/>
          <a:ext cx="1462879" cy="14628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Cayman Islands government, CISX</a:t>
          </a:r>
          <a:endParaRPr lang="en-US" sz="1500" kern="1200" dirty="0"/>
        </a:p>
      </dsp:txBody>
      <dsp:txXfrm>
        <a:off x="2721831" y="4025440"/>
        <a:ext cx="1034411" cy="1034411"/>
      </dsp:txXfrm>
    </dsp:sp>
    <dsp:sp modelId="{7B175DB1-D2CF-449F-B293-78E53275C973}">
      <dsp:nvSpPr>
        <dsp:cNvPr id="0" name=""/>
        <dsp:cNvSpPr/>
      </dsp:nvSpPr>
      <dsp:spPr>
        <a:xfrm>
          <a:off x="602254" y="1905864"/>
          <a:ext cx="1462879" cy="14628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Person participating in a joint enterprise</a:t>
          </a:r>
          <a:endParaRPr lang="en-US" sz="1500" kern="1200" dirty="0"/>
        </a:p>
      </dsp:txBody>
      <dsp:txXfrm>
        <a:off x="816488" y="2120098"/>
        <a:ext cx="1034411" cy="10344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0D6A3-5D9C-4E94-B15B-5BB8D629A6DD}">
      <dsp:nvSpPr>
        <dsp:cNvPr id="0" name=""/>
        <dsp:cNvSpPr/>
      </dsp:nvSpPr>
      <dsp:spPr>
        <a:xfrm>
          <a:off x="3490172" y="2195"/>
          <a:ext cx="1171982" cy="118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50" kern="1200" dirty="0" smtClean="0"/>
            <a:t>Cancel registration </a:t>
          </a:r>
          <a:endParaRPr lang="en-US" sz="1350" kern="1200" dirty="0"/>
        </a:p>
      </dsp:txBody>
      <dsp:txXfrm>
        <a:off x="3661805" y="175039"/>
        <a:ext cx="828716" cy="834568"/>
      </dsp:txXfrm>
    </dsp:sp>
    <dsp:sp modelId="{C66A8579-595E-4649-A7BE-16993F4D1476}">
      <dsp:nvSpPr>
        <dsp:cNvPr id="0" name=""/>
        <dsp:cNvSpPr/>
      </dsp:nvSpPr>
      <dsp:spPr>
        <a:xfrm rot="1350000">
          <a:off x="4726971" y="728000"/>
          <a:ext cx="315158" cy="398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4730569" y="789576"/>
        <a:ext cx="220611" cy="239002"/>
      </dsp:txXfrm>
    </dsp:sp>
    <dsp:sp modelId="{774EA9DA-194E-484D-BCF7-3051A073DC86}">
      <dsp:nvSpPr>
        <dsp:cNvPr id="0" name=""/>
        <dsp:cNvSpPr/>
      </dsp:nvSpPr>
      <dsp:spPr>
        <a:xfrm>
          <a:off x="5122557" y="680065"/>
          <a:ext cx="1180256" cy="118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Substitution of a director</a:t>
          </a:r>
          <a:endParaRPr lang="en-US" sz="1300" kern="1200" dirty="0"/>
        </a:p>
      </dsp:txBody>
      <dsp:txXfrm>
        <a:off x="5295401" y="852909"/>
        <a:ext cx="834568" cy="834568"/>
      </dsp:txXfrm>
    </dsp:sp>
    <dsp:sp modelId="{99223546-BBDE-4E50-A871-91BD95A15EED}">
      <dsp:nvSpPr>
        <dsp:cNvPr id="0" name=""/>
        <dsp:cNvSpPr/>
      </dsp:nvSpPr>
      <dsp:spPr>
        <a:xfrm rot="4050000">
          <a:off x="5891585" y="1881094"/>
          <a:ext cx="313284" cy="398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5920594" y="1917346"/>
        <a:ext cx="219299" cy="239002"/>
      </dsp:txXfrm>
    </dsp:sp>
    <dsp:sp modelId="{AAC352DC-97DA-40B7-B66B-48D3739BF497}">
      <dsp:nvSpPr>
        <dsp:cNvPr id="0" name=""/>
        <dsp:cNvSpPr/>
      </dsp:nvSpPr>
      <dsp:spPr>
        <a:xfrm>
          <a:off x="5800427" y="2316587"/>
          <a:ext cx="1180256" cy="118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Apply to Court to wind up </a:t>
          </a:r>
          <a:endParaRPr lang="en-US" sz="1400" kern="1200" dirty="0"/>
        </a:p>
      </dsp:txBody>
      <dsp:txXfrm>
        <a:off x="5973271" y="2489431"/>
        <a:ext cx="834568" cy="834568"/>
      </dsp:txXfrm>
    </dsp:sp>
    <dsp:sp modelId="{525DC506-C863-4A1A-9BFD-9AACE97173FF}">
      <dsp:nvSpPr>
        <dsp:cNvPr id="0" name=""/>
        <dsp:cNvSpPr/>
      </dsp:nvSpPr>
      <dsp:spPr>
        <a:xfrm rot="6750000">
          <a:off x="5898371" y="3517616"/>
          <a:ext cx="313284" cy="398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10800000">
        <a:off x="5963347" y="3553868"/>
        <a:ext cx="219299" cy="239002"/>
      </dsp:txXfrm>
    </dsp:sp>
    <dsp:sp modelId="{A4BEED9D-4F52-465C-88C0-0EB015B5114D}">
      <dsp:nvSpPr>
        <dsp:cNvPr id="0" name=""/>
        <dsp:cNvSpPr/>
      </dsp:nvSpPr>
      <dsp:spPr>
        <a:xfrm>
          <a:off x="5122557" y="3953109"/>
          <a:ext cx="1180256" cy="118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Appoint a person to advise the Registered Person</a:t>
          </a:r>
          <a:endParaRPr lang="en-US" sz="1400" kern="1200" dirty="0"/>
        </a:p>
      </dsp:txBody>
      <dsp:txXfrm>
        <a:off x="5295401" y="4125953"/>
        <a:ext cx="834568" cy="834568"/>
      </dsp:txXfrm>
    </dsp:sp>
    <dsp:sp modelId="{5B0AE67D-7729-4619-880D-CE6A23D14D23}">
      <dsp:nvSpPr>
        <dsp:cNvPr id="0" name=""/>
        <dsp:cNvSpPr/>
      </dsp:nvSpPr>
      <dsp:spPr>
        <a:xfrm rot="9450000">
          <a:off x="4745974" y="4679611"/>
          <a:ext cx="313284" cy="398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10800000">
        <a:off x="4836382" y="4741295"/>
        <a:ext cx="219299" cy="239002"/>
      </dsp:txXfrm>
    </dsp:sp>
    <dsp:sp modelId="{29C80CFD-EDBF-42CC-BC65-A613F8EBA198}">
      <dsp:nvSpPr>
        <dsp:cNvPr id="0" name=""/>
        <dsp:cNvSpPr/>
      </dsp:nvSpPr>
      <dsp:spPr>
        <a:xfrm>
          <a:off x="3486035" y="4630979"/>
          <a:ext cx="1180256" cy="118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Impose conditions</a:t>
          </a:r>
          <a:endParaRPr lang="en-US" sz="1400" kern="1200" dirty="0"/>
        </a:p>
      </dsp:txBody>
      <dsp:txXfrm>
        <a:off x="3658879" y="4803823"/>
        <a:ext cx="834568" cy="834568"/>
      </dsp:txXfrm>
    </dsp:sp>
    <dsp:sp modelId="{D3060360-1F0A-45FD-AAE6-216208FFA1D6}">
      <dsp:nvSpPr>
        <dsp:cNvPr id="0" name=""/>
        <dsp:cNvSpPr/>
      </dsp:nvSpPr>
      <dsp:spPr>
        <a:xfrm rot="12150000">
          <a:off x="3109451" y="4686397"/>
          <a:ext cx="313284" cy="398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10800000">
        <a:off x="3199859" y="4784047"/>
        <a:ext cx="219299" cy="239002"/>
      </dsp:txXfrm>
    </dsp:sp>
    <dsp:sp modelId="{BA4F058F-D3FE-4523-8049-1D9124F18295}">
      <dsp:nvSpPr>
        <dsp:cNvPr id="0" name=""/>
        <dsp:cNvSpPr/>
      </dsp:nvSpPr>
      <dsp:spPr>
        <a:xfrm>
          <a:off x="1849513" y="3953109"/>
          <a:ext cx="1180256" cy="118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Apply to court </a:t>
          </a:r>
          <a:endParaRPr lang="en-US" sz="1400" kern="1200" dirty="0"/>
        </a:p>
      </dsp:txBody>
      <dsp:txXfrm>
        <a:off x="2022357" y="4125953"/>
        <a:ext cx="834568" cy="834568"/>
      </dsp:txXfrm>
    </dsp:sp>
    <dsp:sp modelId="{9DEACA38-C09D-4CA2-9758-18F430656938}">
      <dsp:nvSpPr>
        <dsp:cNvPr id="0" name=""/>
        <dsp:cNvSpPr/>
      </dsp:nvSpPr>
      <dsp:spPr>
        <a:xfrm rot="14850000">
          <a:off x="1947457" y="3533999"/>
          <a:ext cx="313284" cy="398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10800000">
        <a:off x="2012433" y="3657081"/>
        <a:ext cx="219299" cy="239002"/>
      </dsp:txXfrm>
    </dsp:sp>
    <dsp:sp modelId="{F155A7CD-2109-43E8-AD39-FBB8C08AA93D}">
      <dsp:nvSpPr>
        <dsp:cNvPr id="0" name=""/>
        <dsp:cNvSpPr/>
      </dsp:nvSpPr>
      <dsp:spPr>
        <a:xfrm>
          <a:off x="1171643" y="2316587"/>
          <a:ext cx="1180256" cy="118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Publish details of breach in the Gazette</a:t>
          </a:r>
          <a:endParaRPr lang="en-US" sz="1400" kern="1200" dirty="0"/>
        </a:p>
      </dsp:txBody>
      <dsp:txXfrm>
        <a:off x="1344487" y="2489431"/>
        <a:ext cx="834568" cy="834568"/>
      </dsp:txXfrm>
    </dsp:sp>
    <dsp:sp modelId="{34FC37CC-0E3F-4185-A110-FBF0D63F4218}">
      <dsp:nvSpPr>
        <dsp:cNvPr id="0" name=""/>
        <dsp:cNvSpPr/>
      </dsp:nvSpPr>
      <dsp:spPr>
        <a:xfrm rot="17550000">
          <a:off x="1940671" y="1897477"/>
          <a:ext cx="313284" cy="398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969680" y="2020559"/>
        <a:ext cx="219299" cy="239002"/>
      </dsp:txXfrm>
    </dsp:sp>
    <dsp:sp modelId="{B8EE9E72-78BA-4E62-98C3-1AD1F11C8D8A}">
      <dsp:nvSpPr>
        <dsp:cNvPr id="0" name=""/>
        <dsp:cNvSpPr/>
      </dsp:nvSpPr>
      <dsp:spPr>
        <a:xfrm>
          <a:off x="1849513" y="680065"/>
          <a:ext cx="1180256" cy="118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Require an auditors report </a:t>
          </a:r>
          <a:endParaRPr lang="en-US" sz="1400" kern="1200" dirty="0"/>
        </a:p>
      </dsp:txBody>
      <dsp:txXfrm>
        <a:off x="2022357" y="852909"/>
        <a:ext cx="834568" cy="834568"/>
      </dsp:txXfrm>
    </dsp:sp>
    <dsp:sp modelId="{11214FA6-AE64-4414-9FD2-AD4E377E6E1C}">
      <dsp:nvSpPr>
        <dsp:cNvPr id="0" name=""/>
        <dsp:cNvSpPr/>
      </dsp:nvSpPr>
      <dsp:spPr>
        <a:xfrm rot="20250000">
          <a:off x="3093716" y="734826"/>
          <a:ext cx="315158" cy="398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097314" y="832584"/>
        <a:ext cx="220611" cy="239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ZA" smtClean="0"/>
              <a:t>2019/08/21</a:t>
            </a:fld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ZA" smtClean="0"/>
              <a:t>2019/08/21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4154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298950"/>
            <a:ext cx="5608320" cy="36604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9753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79437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24633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Director must also comply with the Directors Registration and Licensing Law – register with CIMA and pay an annual fee.  Personal questionnaires to be filled out  </a:t>
            </a:r>
          </a:p>
          <a:p>
            <a:endParaRPr lang="en-US" dirty="0"/>
          </a:p>
          <a:p>
            <a:r>
              <a:rPr lang="en-US" dirty="0" smtClean="0"/>
              <a:t>Move away from annual notification to active obligation to notify of changes i.e change in directors, AML officers</a:t>
            </a:r>
          </a:p>
          <a:p>
            <a:endParaRPr lang="en-US" dirty="0"/>
          </a:p>
          <a:p>
            <a:r>
              <a:rPr lang="en-US" dirty="0" smtClean="0"/>
              <a:t>Notify CIMA of intention to de-register within 21 days after the date of the last business transaction in the Cayman Islands and make a de-registration filing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If the annual fee isn’t paid on time, the Crown may sue for it as a civil debt and penalties accrue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CIMA recently directed all Excluded Persons to submit two forms within a short time frame so they can report to the Caribbean task force – AML procedures, compliance, AML audit and information of securities profie. 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03634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t>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4604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Amendment law bolstered CIMA’s enforcement powers.  </a:t>
            </a:r>
          </a:p>
          <a:p>
            <a:endParaRPr lang="en-US" dirty="0"/>
          </a:p>
          <a:p>
            <a:r>
              <a:rPr lang="en-US" dirty="0" smtClean="0"/>
              <a:t>CIMA can take action if it knows or has reasonably grounds to believe that  Registered Person:</a:t>
            </a:r>
          </a:p>
          <a:p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 smtClean="0"/>
              <a:t>is unable to meet its obligations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carrying on business fraudulently</a:t>
            </a:r>
          </a:p>
          <a:p>
            <a:pPr marL="171450" indent="-171450">
              <a:buFontTx/>
              <a:buChar char="-"/>
            </a:pPr>
            <a:r>
              <a:rPr lang="en-US" dirty="0"/>
              <a:t>b</a:t>
            </a:r>
            <a:r>
              <a:rPr lang="en-US" dirty="0" smtClean="0"/>
              <a:t>reached the AML Regulations 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not complied with a condition or lawful direction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89705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t>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8923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dirty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A47F3D0-41FC-4430-9F9E-1F78A18D65F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2ED798F6-1F12-46CE-9AFD-CC66555A191D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DD31C544-1372-4B34-8149-B6058B8CC577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7B2598CA-3443-4098-80E7-1F16DC9A13CC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BE421EAA-68E8-4AED-BA2F-01A6AC66859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Insert or Drag &amp; Drop Photo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834640"/>
            <a:ext cx="4459766" cy="2720356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Thank You</a:t>
            </a:r>
            <a:endParaRPr lang="en-ZA" dirty="0"/>
          </a:p>
        </p:txBody>
      </p:sp>
      <p:sp>
        <p:nvSpPr>
          <p:cNvPr id="7" name="Text Placeholder 5">
            <a:extLst>
              <a:ext uri="{FF2B5EF4-FFF2-40B4-BE49-F238E27FC236}">
                <a16:creationId xmlns="" xmlns:a16="http://schemas.microsoft.com/office/drawing/2014/main" id="{D907C852-B0E0-4C2E-88CE-B543605961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34849" y="3859066"/>
            <a:ext cx="3521514" cy="288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Full Name</a:t>
            </a:r>
            <a:endParaRPr lang="en-ZA" dirty="0"/>
          </a:p>
        </p:txBody>
      </p:sp>
      <p:sp>
        <p:nvSpPr>
          <p:cNvPr id="8" name="Text Placeholder 6">
            <a:extLst>
              <a:ext uri="{FF2B5EF4-FFF2-40B4-BE49-F238E27FC236}">
                <a16:creationId xmlns="" xmlns:a16="http://schemas.microsoft.com/office/drawing/2014/main" id="{D84C0BEF-F601-4B10-8AEE-4859FE996B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34849" y="4220189"/>
            <a:ext cx="3521514" cy="288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Phone Number</a:t>
            </a:r>
            <a:endParaRPr lang="en-ZA" dirty="0"/>
          </a:p>
        </p:txBody>
      </p:sp>
      <p:sp>
        <p:nvSpPr>
          <p:cNvPr id="9" name="Text Placeholder 7">
            <a:extLst>
              <a:ext uri="{FF2B5EF4-FFF2-40B4-BE49-F238E27FC236}">
                <a16:creationId xmlns="" xmlns:a16="http://schemas.microsoft.com/office/drawing/2014/main" id="{83A6EF9B-EF2F-4949-9CC4-C16BF8DC85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34849" y="4581312"/>
            <a:ext cx="3521514" cy="288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Email or Social Media Handle</a:t>
            </a:r>
            <a:endParaRPr lang="en-ZA" dirty="0"/>
          </a:p>
        </p:txBody>
      </p:sp>
      <p:sp>
        <p:nvSpPr>
          <p:cNvPr id="10" name="Text Placeholder 8">
            <a:extLst>
              <a:ext uri="{FF2B5EF4-FFF2-40B4-BE49-F238E27FC236}">
                <a16:creationId xmlns="" xmlns:a16="http://schemas.microsoft.com/office/drawing/2014/main" id="{BE8CA170-9CA9-448E-B07A-E01AB84F7FD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4849" y="4942435"/>
            <a:ext cx="3521514" cy="288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Company Website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3289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dirty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AFA90A43-BEC4-4B20-96E2-797B03FB82F2}"/>
              </a:ext>
            </a:extLst>
          </p:cNvPr>
          <p:cNvSpPr>
            <a:spLocks noGrp="1"/>
          </p:cNvSpPr>
          <p:nvPr>
            <p:ph idx="33"/>
          </p:nvPr>
        </p:nvSpPr>
        <p:spPr>
          <a:xfrm>
            <a:off x="430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8A2C2023-6C37-4611-ACAF-5F2060202836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817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dirty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13" name="Text Placeholder 5">
            <a:extLst>
              <a:ext uri="{FF2B5EF4-FFF2-40B4-BE49-F238E27FC236}">
                <a16:creationId xmlns=""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15" name="Text Placeholder 6">
            <a:extLst>
              <a:ext uri="{FF2B5EF4-FFF2-40B4-BE49-F238E27FC236}">
                <a16:creationId xmlns=""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17" name="Text Placeholder 7">
            <a:extLst>
              <a:ext uri="{FF2B5EF4-FFF2-40B4-BE49-F238E27FC236}">
                <a16:creationId xmlns=""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="" xmlns:a16="http://schemas.microsoft.com/office/drawing/2014/main" id="{206C51E8-C5C0-4672-B456-F44C69B074D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6" name="Freeform 5">
            <a:extLst>
              <a:ext uri="{FF2B5EF4-FFF2-40B4-BE49-F238E27FC236}">
                <a16:creationId xmlns="" xmlns:a16="http://schemas.microsoft.com/office/drawing/2014/main" id="{9DE9AE8C-7574-4D45-B521-6B18054DA7C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7" name="Freeform 5">
            <a:extLst>
              <a:ext uri="{FF2B5EF4-FFF2-40B4-BE49-F238E27FC236}">
                <a16:creationId xmlns="" xmlns:a16="http://schemas.microsoft.com/office/drawing/2014/main" id="{EF240172-5930-4717-A0CD-A151075277D6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8" name="Freeform 5">
            <a:extLst>
              <a:ext uri="{FF2B5EF4-FFF2-40B4-BE49-F238E27FC236}">
                <a16:creationId xmlns="" xmlns:a16="http://schemas.microsoft.com/office/drawing/2014/main" id="{7B4A83CE-8643-4697-94A9-C9F587F46E23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9" name="Freeform 5">
            <a:extLst>
              <a:ext uri="{FF2B5EF4-FFF2-40B4-BE49-F238E27FC236}">
                <a16:creationId xmlns="" xmlns:a16="http://schemas.microsoft.com/office/drawing/2014/main" id="{B0A765A5-BBCE-405E-A4B3-80A660118E84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8293" y="32717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presentation title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5250494"/>
            <a:ext cx="4000500" cy="997905"/>
          </a:xfrm>
          <a:noFill/>
        </p:spPr>
        <p:txBody>
          <a:bodyPr lIns="0" tIns="0" rIns="0" bIns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83656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>
            <a:extLst>
              <a:ext uri="{FF2B5EF4-FFF2-40B4-BE49-F238E27FC236}">
                <a16:creationId xmlns="" xmlns:a16="http://schemas.microsoft.com/office/drawing/2014/main" id="{12B8F0DB-CC25-4CE9-A68E-CAA2FD986AF3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8" name="Freeform 5">
            <a:extLst>
              <a:ext uri="{FF2B5EF4-FFF2-40B4-BE49-F238E27FC236}">
                <a16:creationId xmlns="" xmlns:a16="http://schemas.microsoft.com/office/drawing/2014/main" id="{8A058973-2DC9-4087-9D57-F1D779F56CC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9" name="Freeform 5">
            <a:extLst>
              <a:ext uri="{FF2B5EF4-FFF2-40B4-BE49-F238E27FC236}">
                <a16:creationId xmlns="" xmlns:a16="http://schemas.microsoft.com/office/drawing/2014/main" id="{B641062D-3CD4-49D1-A621-331E29333406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0" name="Freeform 5">
            <a:extLst>
              <a:ext uri="{FF2B5EF4-FFF2-40B4-BE49-F238E27FC236}">
                <a16:creationId xmlns="" xmlns:a16="http://schemas.microsoft.com/office/drawing/2014/main" id="{9F2C1E7C-A088-4772-84B3-15309BEADF7D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1" name="Freeform 5">
            <a:extLst>
              <a:ext uri="{FF2B5EF4-FFF2-40B4-BE49-F238E27FC236}">
                <a16:creationId xmlns="" xmlns:a16="http://schemas.microsoft.com/office/drawing/2014/main" id="{CA52278A-6924-4F97-A196-AE30D3DACB7A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6117" y="1816509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divider slide title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8124" y="3795246"/>
            <a:ext cx="4000500" cy="997905"/>
          </a:xfrm>
          <a:noFill/>
        </p:spPr>
        <p:txBody>
          <a:bodyPr lIns="0" tIns="0" rIns="0" bIns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03129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="" xmlns:a16="http://schemas.microsoft.com/office/drawing/2014/main" id="{8663BD7B-5136-47ED-BE0A-C6C2F5622BD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9" name="Freeform 5">
            <a:extLst>
              <a:ext uri="{FF2B5EF4-FFF2-40B4-BE49-F238E27FC236}">
                <a16:creationId xmlns="" xmlns:a16="http://schemas.microsoft.com/office/drawing/2014/main" id="{6ABA22C7-C35B-4EC0-B7CE-54F9EEFCB71D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0" name="Freeform 5">
            <a:extLst>
              <a:ext uri="{FF2B5EF4-FFF2-40B4-BE49-F238E27FC236}">
                <a16:creationId xmlns="" xmlns:a16="http://schemas.microsoft.com/office/drawing/2014/main" id="{6DAE4BC9-9CFF-4522-8216-651498F7A167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1" name="Freeform 5">
            <a:extLst>
              <a:ext uri="{FF2B5EF4-FFF2-40B4-BE49-F238E27FC236}">
                <a16:creationId xmlns="" xmlns:a16="http://schemas.microsoft.com/office/drawing/2014/main" id="{8E822AA0-FB3E-4051-AA1F-F51204BA02A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2" name="Freeform 5">
            <a:extLst>
              <a:ext uri="{FF2B5EF4-FFF2-40B4-BE49-F238E27FC236}">
                <a16:creationId xmlns="" xmlns:a16="http://schemas.microsoft.com/office/drawing/2014/main" id="{3445288A-D169-4374-BCFD-917DD04B2B1E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dirty="0"/>
              <a:t>Click to edit 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="" xmlns:a16="http://schemas.microsoft.com/office/drawing/2014/main" id="{B4B833F7-7F09-42C1-81DA-97CA9530D528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1" name="Freeform 5">
            <a:extLst>
              <a:ext uri="{FF2B5EF4-FFF2-40B4-BE49-F238E27FC236}">
                <a16:creationId xmlns="" xmlns:a16="http://schemas.microsoft.com/office/drawing/2014/main" id="{F4AA9899-9E92-41B5-AFEF-5F6EAB9782D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2" name="Freeform 5">
            <a:extLst>
              <a:ext uri="{FF2B5EF4-FFF2-40B4-BE49-F238E27FC236}">
                <a16:creationId xmlns="" xmlns:a16="http://schemas.microsoft.com/office/drawing/2014/main" id="{8950958A-6460-4594-BEAB-C7444EC6129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3" name="Freeform 5">
            <a:extLst>
              <a:ext uri="{FF2B5EF4-FFF2-40B4-BE49-F238E27FC236}">
                <a16:creationId xmlns="" xmlns:a16="http://schemas.microsoft.com/office/drawing/2014/main" id="{A7E15F2A-61A0-4C11-8E47-4DF7051E91D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4" name="Freeform 5">
            <a:extLst>
              <a:ext uri="{FF2B5EF4-FFF2-40B4-BE49-F238E27FC236}">
                <a16:creationId xmlns="" xmlns:a16="http://schemas.microsoft.com/office/drawing/2014/main" id="{B5FF0CC8-80F5-42C4-80EF-E32459238B7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dirty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="" xmlns:a16="http://schemas.microsoft.com/office/drawing/2014/main" id="{2CD5709C-84DE-45F3-AE9B-8B6FD7134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9886" y="1511250"/>
            <a:ext cx="5460114" cy="4665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36BB18B1-3B7F-4B18-A1C5-BB7DA443C6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6816" y="1511250"/>
            <a:ext cx="5460114" cy="4665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="" xmlns:a16="http://schemas.microsoft.com/office/drawing/2014/main" id="{B4B833F7-7F09-42C1-81DA-97CA9530D528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1" name="Freeform 5">
            <a:extLst>
              <a:ext uri="{FF2B5EF4-FFF2-40B4-BE49-F238E27FC236}">
                <a16:creationId xmlns="" xmlns:a16="http://schemas.microsoft.com/office/drawing/2014/main" id="{F4AA9899-9E92-41B5-AFEF-5F6EAB9782D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2" name="Freeform 5">
            <a:extLst>
              <a:ext uri="{FF2B5EF4-FFF2-40B4-BE49-F238E27FC236}">
                <a16:creationId xmlns="" xmlns:a16="http://schemas.microsoft.com/office/drawing/2014/main" id="{8950958A-6460-4594-BEAB-C7444EC6129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3" name="Freeform 5">
            <a:extLst>
              <a:ext uri="{FF2B5EF4-FFF2-40B4-BE49-F238E27FC236}">
                <a16:creationId xmlns="" xmlns:a16="http://schemas.microsoft.com/office/drawing/2014/main" id="{A7E15F2A-61A0-4C11-8E47-4DF7051E91D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4" name="Freeform 5">
            <a:extLst>
              <a:ext uri="{FF2B5EF4-FFF2-40B4-BE49-F238E27FC236}">
                <a16:creationId xmlns="" xmlns:a16="http://schemas.microsoft.com/office/drawing/2014/main" id="{B5FF0CC8-80F5-42C4-80EF-E32459238B7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dirty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3419BDFB-8FC0-4B89-A29A-8EAC95E9A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511250"/>
            <a:ext cx="54849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="" xmlns:a16="http://schemas.microsoft.com/office/drawing/2014/main" id="{8E6C2CC0-9AB0-46E9-977A-EF923DCE7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9334" y="1518287"/>
            <a:ext cx="542066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="" xmlns:a16="http://schemas.microsoft.com/office/drawing/2014/main" id="{28DF954C-A51E-4242-B83E-A826008F5C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9334" y="2486989"/>
            <a:ext cx="5432666" cy="37026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Content Placeholder 3">
            <a:extLst>
              <a:ext uri="{FF2B5EF4-FFF2-40B4-BE49-F238E27FC236}">
                <a16:creationId xmlns="" xmlns:a16="http://schemas.microsoft.com/office/drawing/2014/main" id="{600E416E-6162-484A-BA4D-640FA8307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2486989"/>
            <a:ext cx="5491215" cy="37026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602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="" xmlns:a16="http://schemas.microsoft.com/office/drawing/2014/main" id="{B4B833F7-7F09-42C1-81DA-97CA9530D528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1" name="Freeform 5">
            <a:extLst>
              <a:ext uri="{FF2B5EF4-FFF2-40B4-BE49-F238E27FC236}">
                <a16:creationId xmlns="" xmlns:a16="http://schemas.microsoft.com/office/drawing/2014/main" id="{F4AA9899-9E92-41B5-AFEF-5F6EAB9782D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2" name="Freeform 5">
            <a:extLst>
              <a:ext uri="{FF2B5EF4-FFF2-40B4-BE49-F238E27FC236}">
                <a16:creationId xmlns="" xmlns:a16="http://schemas.microsoft.com/office/drawing/2014/main" id="{8950958A-6460-4594-BEAB-C7444EC6129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3" name="Freeform 5">
            <a:extLst>
              <a:ext uri="{FF2B5EF4-FFF2-40B4-BE49-F238E27FC236}">
                <a16:creationId xmlns="" xmlns:a16="http://schemas.microsoft.com/office/drawing/2014/main" id="{A7E15F2A-61A0-4C11-8E47-4DF7051E91D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4" name="Freeform 5">
            <a:extLst>
              <a:ext uri="{FF2B5EF4-FFF2-40B4-BE49-F238E27FC236}">
                <a16:creationId xmlns="" xmlns:a16="http://schemas.microsoft.com/office/drawing/2014/main" id="{B5FF0CC8-80F5-42C4-80EF-E32459238B7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1999"/>
            <a:ext cx="3932237" cy="1600199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marL="0" lvl="0"/>
            <a:r>
              <a:rPr lang="en-ZA" dirty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20" name="Text Placeholder 3">
            <a:extLst>
              <a:ext uri="{FF2B5EF4-FFF2-40B4-BE49-F238E27FC236}">
                <a16:creationId xmlns="" xmlns:a16="http://schemas.microsoft.com/office/drawing/2014/main" id="{C49FB4A2-B750-422F-96D2-A7C264295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4062" y="21343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="" xmlns:a16="http://schemas.microsoft.com/office/drawing/2014/main" id="{A8B59DDF-F2BC-491E-92E0-9D2C1398E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31999"/>
            <a:ext cx="6544468" cy="55138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229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="" xmlns:a16="http://schemas.microsoft.com/office/drawing/2014/main" id="{B4B833F7-7F09-42C1-81DA-97CA9530D528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1" name="Freeform 5">
            <a:extLst>
              <a:ext uri="{FF2B5EF4-FFF2-40B4-BE49-F238E27FC236}">
                <a16:creationId xmlns="" xmlns:a16="http://schemas.microsoft.com/office/drawing/2014/main" id="{F4AA9899-9E92-41B5-AFEF-5F6EAB9782D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2" name="Freeform 5">
            <a:extLst>
              <a:ext uri="{FF2B5EF4-FFF2-40B4-BE49-F238E27FC236}">
                <a16:creationId xmlns="" xmlns:a16="http://schemas.microsoft.com/office/drawing/2014/main" id="{8950958A-6460-4594-BEAB-C7444EC6129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3" name="Freeform 5">
            <a:extLst>
              <a:ext uri="{FF2B5EF4-FFF2-40B4-BE49-F238E27FC236}">
                <a16:creationId xmlns="" xmlns:a16="http://schemas.microsoft.com/office/drawing/2014/main" id="{A7E15F2A-61A0-4C11-8E47-4DF7051E91D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4" name="Freeform 5">
            <a:extLst>
              <a:ext uri="{FF2B5EF4-FFF2-40B4-BE49-F238E27FC236}">
                <a16:creationId xmlns="" xmlns:a16="http://schemas.microsoft.com/office/drawing/2014/main" id="{B5FF0CC8-80F5-42C4-80EF-E32459238B7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1999"/>
            <a:ext cx="3932237" cy="1600199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marL="0" lvl="0"/>
            <a:r>
              <a:rPr lang="en-ZA" dirty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20" name="Text Placeholder 3">
            <a:extLst>
              <a:ext uri="{FF2B5EF4-FFF2-40B4-BE49-F238E27FC236}">
                <a16:creationId xmlns="" xmlns:a16="http://schemas.microsoft.com/office/drawing/2014/main" id="{C49FB4A2-B750-422F-96D2-A7C264295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4062" y="21343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="" xmlns:a16="http://schemas.microsoft.com/office/drawing/2014/main" id="{0110E46C-B434-49FA-AA0E-D64E5786D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31999"/>
            <a:ext cx="6544468" cy="5513889"/>
          </a:xfrm>
          <a:prstGeom prst="roundRect">
            <a:avLst>
              <a:gd name="adj" fmla="val 5554"/>
            </a:avLst>
          </a:prstGeom>
        </p:spPr>
        <p:txBody>
          <a:bodyPr vert="horz" wrap="square" lIns="0" tIns="0" rIns="0" bIns="0" rtlCol="0" anchor="ctr">
            <a:noAutofit/>
          </a:bodyPr>
          <a:lstStyle>
            <a:lvl1pPr>
              <a:def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ctr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="" xmlns:a16="http://schemas.microsoft.com/office/drawing/2014/main" id="{9A70B137-2503-4803-9F56-620A586FA49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Insert or Drag &amp; Drop Photo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8293" y="32717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presentation title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5250494"/>
            <a:ext cx="4000500" cy="997905"/>
          </a:xfrm>
          <a:noFill/>
        </p:spPr>
        <p:txBody>
          <a:bodyPr lIns="0" tIns="0" rIns="0" bIns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="" xmlns:a16="http://schemas.microsoft.com/office/drawing/2014/main" id="{B0FE1C0F-474B-4310-A4A5-1EB4321DE50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5" name="Freeform 5">
            <a:extLst>
              <a:ext uri="{FF2B5EF4-FFF2-40B4-BE49-F238E27FC236}">
                <a16:creationId xmlns="" xmlns:a16="http://schemas.microsoft.com/office/drawing/2014/main" id="{673FA99E-5E31-474E-8818-615B453CD89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6" name="Freeform 5">
            <a:extLst>
              <a:ext uri="{FF2B5EF4-FFF2-40B4-BE49-F238E27FC236}">
                <a16:creationId xmlns="" xmlns:a16="http://schemas.microsoft.com/office/drawing/2014/main" id="{BA0EE7FC-884E-43B5-B6D6-9156FBE9AB5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7" name="Freeform 5">
            <a:extLst>
              <a:ext uri="{FF2B5EF4-FFF2-40B4-BE49-F238E27FC236}">
                <a16:creationId xmlns="" xmlns:a16="http://schemas.microsoft.com/office/drawing/2014/main" id="{858C6DC6-901F-4F3E-97A4-1B55324C068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8" name="Freeform 5">
            <a:extLst>
              <a:ext uri="{FF2B5EF4-FFF2-40B4-BE49-F238E27FC236}">
                <a16:creationId xmlns="" xmlns:a16="http://schemas.microsoft.com/office/drawing/2014/main" id="{1041B359-9F78-4782-9C50-0B1DED37AD2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27656" y="6277243"/>
            <a:ext cx="464344" cy="400188"/>
          </a:xfrm>
        </p:spPr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Title 8">
            <a:extLst>
              <a:ext uri="{FF2B5EF4-FFF2-40B4-BE49-F238E27FC236}">
                <a16:creationId xmlns="" xmlns:a16="http://schemas.microsoft.com/office/drawing/2014/main" id="{790C5B8B-2AF3-42F3-B4F8-A806BB98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34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="" xmlns:a16="http://schemas.microsoft.com/office/drawing/2014/main" id="{B0FE1C0F-474B-4310-A4A5-1EB4321DE50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5" name="Freeform 5">
            <a:extLst>
              <a:ext uri="{FF2B5EF4-FFF2-40B4-BE49-F238E27FC236}">
                <a16:creationId xmlns="" xmlns:a16="http://schemas.microsoft.com/office/drawing/2014/main" id="{673FA99E-5E31-474E-8818-615B453CD89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6" name="Freeform 5">
            <a:extLst>
              <a:ext uri="{FF2B5EF4-FFF2-40B4-BE49-F238E27FC236}">
                <a16:creationId xmlns="" xmlns:a16="http://schemas.microsoft.com/office/drawing/2014/main" id="{BA0EE7FC-884E-43B5-B6D6-9156FBE9AB5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7" name="Freeform 5">
            <a:extLst>
              <a:ext uri="{FF2B5EF4-FFF2-40B4-BE49-F238E27FC236}">
                <a16:creationId xmlns="" xmlns:a16="http://schemas.microsoft.com/office/drawing/2014/main" id="{858C6DC6-901F-4F3E-97A4-1B55324C068B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8" name="Freeform 5">
            <a:extLst>
              <a:ext uri="{FF2B5EF4-FFF2-40B4-BE49-F238E27FC236}">
                <a16:creationId xmlns="" xmlns:a16="http://schemas.microsoft.com/office/drawing/2014/main" id="{1041B359-9F78-4782-9C50-0B1DED37AD2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27656" y="6277243"/>
            <a:ext cx="464344" cy="400188"/>
          </a:xfrm>
        </p:spPr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7CE129D0-CB7B-444C-AF89-B1CB663E36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418374"/>
            <a:ext cx="8687356" cy="6439627"/>
          </a:xfrm>
          <a:custGeom>
            <a:avLst/>
            <a:gdLst>
              <a:gd name="connsiteX0" fmla="*/ 0 w 8687356"/>
              <a:gd name="connsiteY0" fmla="*/ 5592682 h 6439627"/>
              <a:gd name="connsiteX1" fmla="*/ 186296 w 8687356"/>
              <a:gd name="connsiteY1" fmla="*/ 5593149 h 6439627"/>
              <a:gd name="connsiteX2" fmla="*/ 1348900 w 8687356"/>
              <a:gd name="connsiteY2" fmla="*/ 5596063 h 6439627"/>
              <a:gd name="connsiteX3" fmla="*/ 1800991 w 8687356"/>
              <a:gd name="connsiteY3" fmla="*/ 5851702 h 6439627"/>
              <a:gd name="connsiteX4" fmla="*/ 2106366 w 8687356"/>
              <a:gd name="connsiteY4" fmla="*/ 6380627 h 6439627"/>
              <a:gd name="connsiteX5" fmla="*/ 2140430 w 8687356"/>
              <a:gd name="connsiteY5" fmla="*/ 6439627 h 6439627"/>
              <a:gd name="connsiteX6" fmla="*/ 0 w 8687356"/>
              <a:gd name="connsiteY6" fmla="*/ 6439627 h 6439627"/>
              <a:gd name="connsiteX7" fmla="*/ 693821 w 8687356"/>
              <a:gd name="connsiteY7" fmla="*/ 3646328 h 6439627"/>
              <a:gd name="connsiteX8" fmla="*/ 1586357 w 8687356"/>
              <a:gd name="connsiteY8" fmla="*/ 3648566 h 6439627"/>
              <a:gd name="connsiteX9" fmla="*/ 1724950 w 8687356"/>
              <a:gd name="connsiteY9" fmla="*/ 3726935 h 6439627"/>
              <a:gd name="connsiteX10" fmla="*/ 2172189 w 8687356"/>
              <a:gd name="connsiteY10" fmla="*/ 4501577 h 6439627"/>
              <a:gd name="connsiteX11" fmla="*/ 2171729 w 8687356"/>
              <a:gd name="connsiteY11" fmla="*/ 4662459 h 6439627"/>
              <a:gd name="connsiteX12" fmla="*/ 1726432 w 8687356"/>
              <a:gd name="connsiteY12" fmla="*/ 5434863 h 6439627"/>
              <a:gd name="connsiteX13" fmla="*/ 1589746 w 8687356"/>
              <a:gd name="connsiteY13" fmla="*/ 5513779 h 6439627"/>
              <a:gd name="connsiteX14" fmla="*/ 698177 w 8687356"/>
              <a:gd name="connsiteY14" fmla="*/ 5513215 h 6439627"/>
              <a:gd name="connsiteX15" fmla="*/ 558617 w 8687356"/>
              <a:gd name="connsiteY15" fmla="*/ 5433172 h 6439627"/>
              <a:gd name="connsiteX16" fmla="*/ 111378 w 8687356"/>
              <a:gd name="connsiteY16" fmla="*/ 4658531 h 6439627"/>
              <a:gd name="connsiteX17" fmla="*/ 112805 w 8687356"/>
              <a:gd name="connsiteY17" fmla="*/ 4499321 h 6439627"/>
              <a:gd name="connsiteX18" fmla="*/ 557135 w 8687356"/>
              <a:gd name="connsiteY18" fmla="*/ 3725244 h 6439627"/>
              <a:gd name="connsiteX19" fmla="*/ 693821 w 8687356"/>
              <a:gd name="connsiteY19" fmla="*/ 3646328 h 6439627"/>
              <a:gd name="connsiteX20" fmla="*/ 1975378 w 8687356"/>
              <a:gd name="connsiteY20" fmla="*/ 3263784 h 6439627"/>
              <a:gd name="connsiteX21" fmla="*/ 2292917 w 8687356"/>
              <a:gd name="connsiteY21" fmla="*/ 3264581 h 6439627"/>
              <a:gd name="connsiteX22" fmla="*/ 2342225 w 8687356"/>
              <a:gd name="connsiteY22" fmla="*/ 3292462 h 6439627"/>
              <a:gd name="connsiteX23" fmla="*/ 2501341 w 8687356"/>
              <a:gd name="connsiteY23" fmla="*/ 3568059 h 6439627"/>
              <a:gd name="connsiteX24" fmla="*/ 2501177 w 8687356"/>
              <a:gd name="connsiteY24" fmla="*/ 3625297 h 6439627"/>
              <a:gd name="connsiteX25" fmla="*/ 2342753 w 8687356"/>
              <a:gd name="connsiteY25" fmla="*/ 3900096 h 6439627"/>
              <a:gd name="connsiteX26" fmla="*/ 2294123 w 8687356"/>
              <a:gd name="connsiteY26" fmla="*/ 3928173 h 6439627"/>
              <a:gd name="connsiteX27" fmla="*/ 1976927 w 8687356"/>
              <a:gd name="connsiteY27" fmla="*/ 3927972 h 6439627"/>
              <a:gd name="connsiteX28" fmla="*/ 1927275 w 8687356"/>
              <a:gd name="connsiteY28" fmla="*/ 3899495 h 6439627"/>
              <a:gd name="connsiteX29" fmla="*/ 1768160 w 8687356"/>
              <a:gd name="connsiteY29" fmla="*/ 3623899 h 6439627"/>
              <a:gd name="connsiteX30" fmla="*/ 1768668 w 8687356"/>
              <a:gd name="connsiteY30" fmla="*/ 3567256 h 6439627"/>
              <a:gd name="connsiteX31" fmla="*/ 1926748 w 8687356"/>
              <a:gd name="connsiteY31" fmla="*/ 3291861 h 6439627"/>
              <a:gd name="connsiteX32" fmla="*/ 1975378 w 8687356"/>
              <a:gd name="connsiteY32" fmla="*/ 3263784 h 6439627"/>
              <a:gd name="connsiteX33" fmla="*/ 2130702 w 8687356"/>
              <a:gd name="connsiteY33" fmla="*/ 2828022 h 6439627"/>
              <a:gd name="connsiteX34" fmla="*/ 2298374 w 8687356"/>
              <a:gd name="connsiteY34" fmla="*/ 2828442 h 6439627"/>
              <a:gd name="connsiteX35" fmla="*/ 2324410 w 8687356"/>
              <a:gd name="connsiteY35" fmla="*/ 2843165 h 6439627"/>
              <a:gd name="connsiteX36" fmla="*/ 2408429 w 8687356"/>
              <a:gd name="connsiteY36" fmla="*/ 2988689 h 6439627"/>
              <a:gd name="connsiteX37" fmla="*/ 2408342 w 8687356"/>
              <a:gd name="connsiteY37" fmla="*/ 3018913 h 6439627"/>
              <a:gd name="connsiteX38" fmla="*/ 2324689 w 8687356"/>
              <a:gd name="connsiteY38" fmla="*/ 3164017 h 6439627"/>
              <a:gd name="connsiteX39" fmla="*/ 2299011 w 8687356"/>
              <a:gd name="connsiteY39" fmla="*/ 3178842 h 6439627"/>
              <a:gd name="connsiteX40" fmla="*/ 2131520 w 8687356"/>
              <a:gd name="connsiteY40" fmla="*/ 3178736 h 6439627"/>
              <a:gd name="connsiteX41" fmla="*/ 2105302 w 8687356"/>
              <a:gd name="connsiteY41" fmla="*/ 3163699 h 6439627"/>
              <a:gd name="connsiteX42" fmla="*/ 2021284 w 8687356"/>
              <a:gd name="connsiteY42" fmla="*/ 3018175 h 6439627"/>
              <a:gd name="connsiteX43" fmla="*/ 2021552 w 8687356"/>
              <a:gd name="connsiteY43" fmla="*/ 2988265 h 6439627"/>
              <a:gd name="connsiteX44" fmla="*/ 2105024 w 8687356"/>
              <a:gd name="connsiteY44" fmla="*/ 2842847 h 6439627"/>
              <a:gd name="connsiteX45" fmla="*/ 2130702 w 8687356"/>
              <a:gd name="connsiteY45" fmla="*/ 2828022 h 6439627"/>
              <a:gd name="connsiteX46" fmla="*/ 3794942 w 8687356"/>
              <a:gd name="connsiteY46" fmla="*/ 2543905 h 6439627"/>
              <a:gd name="connsiteX47" fmla="*/ 6706383 w 8687356"/>
              <a:gd name="connsiteY47" fmla="*/ 2551204 h 6439627"/>
              <a:gd name="connsiteX48" fmla="*/ 7158474 w 8687356"/>
              <a:gd name="connsiteY48" fmla="*/ 2806842 h 6439627"/>
              <a:gd name="connsiteX49" fmla="*/ 8617364 w 8687356"/>
              <a:gd name="connsiteY49" fmla="*/ 5333715 h 6439627"/>
              <a:gd name="connsiteX50" fmla="*/ 8615859 w 8687356"/>
              <a:gd name="connsiteY50" fmla="*/ 5858514 h 6439627"/>
              <a:gd name="connsiteX51" fmla="*/ 8311811 w 8687356"/>
              <a:gd name="connsiteY51" fmla="*/ 6385912 h 6439627"/>
              <a:gd name="connsiteX52" fmla="*/ 8280844 w 8687356"/>
              <a:gd name="connsiteY52" fmla="*/ 6439627 h 6439627"/>
              <a:gd name="connsiteX53" fmla="*/ 2237916 w 8687356"/>
              <a:gd name="connsiteY53" fmla="*/ 6439627 h 6439627"/>
              <a:gd name="connsiteX54" fmla="*/ 2151815 w 8687356"/>
              <a:gd name="connsiteY54" fmla="*/ 6290497 h 6439627"/>
              <a:gd name="connsiteX55" fmla="*/ 1895013 w 8687356"/>
              <a:gd name="connsiteY55" fmla="*/ 5845703 h 6439627"/>
              <a:gd name="connsiteX56" fmla="*/ 1899669 w 8687356"/>
              <a:gd name="connsiteY56" fmla="*/ 5326361 h 6439627"/>
              <a:gd name="connsiteX57" fmla="*/ 3349069 w 8687356"/>
              <a:gd name="connsiteY57" fmla="*/ 2801330 h 6439627"/>
              <a:gd name="connsiteX58" fmla="*/ 3794942 w 8687356"/>
              <a:gd name="connsiteY58" fmla="*/ 2543905 h 6439627"/>
              <a:gd name="connsiteX59" fmla="*/ 634940 w 8687356"/>
              <a:gd name="connsiteY59" fmla="*/ 2395105 h 6439627"/>
              <a:gd name="connsiteX60" fmla="*/ 1188015 w 8687356"/>
              <a:gd name="connsiteY60" fmla="*/ 2396492 h 6439627"/>
              <a:gd name="connsiteX61" fmla="*/ 1273897 w 8687356"/>
              <a:gd name="connsiteY61" fmla="*/ 2445054 h 6439627"/>
              <a:gd name="connsiteX62" fmla="*/ 1551037 w 8687356"/>
              <a:gd name="connsiteY62" fmla="*/ 2925075 h 6439627"/>
              <a:gd name="connsiteX63" fmla="*/ 1550752 w 8687356"/>
              <a:gd name="connsiteY63" fmla="*/ 3024769 h 6439627"/>
              <a:gd name="connsiteX64" fmla="*/ 1274816 w 8687356"/>
              <a:gd name="connsiteY64" fmla="*/ 3503403 h 6439627"/>
              <a:gd name="connsiteX65" fmla="*/ 1190116 w 8687356"/>
              <a:gd name="connsiteY65" fmla="*/ 3552304 h 6439627"/>
              <a:gd name="connsiteX66" fmla="*/ 637639 w 8687356"/>
              <a:gd name="connsiteY66" fmla="*/ 3551955 h 6439627"/>
              <a:gd name="connsiteX67" fmla="*/ 551158 w 8687356"/>
              <a:gd name="connsiteY67" fmla="*/ 3502355 h 6439627"/>
              <a:gd name="connsiteX68" fmla="*/ 274018 w 8687356"/>
              <a:gd name="connsiteY68" fmla="*/ 3022335 h 6439627"/>
              <a:gd name="connsiteX69" fmla="*/ 274903 w 8687356"/>
              <a:gd name="connsiteY69" fmla="*/ 2923678 h 6439627"/>
              <a:gd name="connsiteX70" fmla="*/ 550240 w 8687356"/>
              <a:gd name="connsiteY70" fmla="*/ 2444007 h 6439627"/>
              <a:gd name="connsiteX71" fmla="*/ 634940 w 8687356"/>
              <a:gd name="connsiteY71" fmla="*/ 2395105 h 6439627"/>
              <a:gd name="connsiteX72" fmla="*/ 2521339 w 8687356"/>
              <a:gd name="connsiteY72" fmla="*/ 1975621 h 6439627"/>
              <a:gd name="connsiteX73" fmla="*/ 2985874 w 8687356"/>
              <a:gd name="connsiteY73" fmla="*/ 1976785 h 6439627"/>
              <a:gd name="connsiteX74" fmla="*/ 3058007 w 8687356"/>
              <a:gd name="connsiteY74" fmla="*/ 2017574 h 6439627"/>
              <a:gd name="connsiteX75" fmla="*/ 3290779 w 8687356"/>
              <a:gd name="connsiteY75" fmla="*/ 2420748 h 6439627"/>
              <a:gd name="connsiteX76" fmla="*/ 3290540 w 8687356"/>
              <a:gd name="connsiteY76" fmla="*/ 2504482 h 6439627"/>
              <a:gd name="connsiteX77" fmla="*/ 3058778 w 8687356"/>
              <a:gd name="connsiteY77" fmla="*/ 2906492 h 6439627"/>
              <a:gd name="connsiteX78" fmla="*/ 2987637 w 8687356"/>
              <a:gd name="connsiteY78" fmla="*/ 2947565 h 6439627"/>
              <a:gd name="connsiteX79" fmla="*/ 2523606 w 8687356"/>
              <a:gd name="connsiteY79" fmla="*/ 2947271 h 6439627"/>
              <a:gd name="connsiteX80" fmla="*/ 2450970 w 8687356"/>
              <a:gd name="connsiteY80" fmla="*/ 2905612 h 6439627"/>
              <a:gd name="connsiteX81" fmla="*/ 2218197 w 8687356"/>
              <a:gd name="connsiteY81" fmla="*/ 2502438 h 6439627"/>
              <a:gd name="connsiteX82" fmla="*/ 2218941 w 8687356"/>
              <a:gd name="connsiteY82" fmla="*/ 2419574 h 6439627"/>
              <a:gd name="connsiteX83" fmla="*/ 2450199 w 8687356"/>
              <a:gd name="connsiteY83" fmla="*/ 2016694 h 6439627"/>
              <a:gd name="connsiteX84" fmla="*/ 2521339 w 8687356"/>
              <a:gd name="connsiteY84" fmla="*/ 1975621 h 6439627"/>
              <a:gd name="connsiteX85" fmla="*/ 3564142 w 8687356"/>
              <a:gd name="connsiteY85" fmla="*/ 34 h 6439627"/>
              <a:gd name="connsiteX86" fmla="*/ 4738405 w 8687356"/>
              <a:gd name="connsiteY86" fmla="*/ 2977 h 6439627"/>
              <a:gd name="connsiteX87" fmla="*/ 4920745 w 8687356"/>
              <a:gd name="connsiteY87" fmla="*/ 106084 h 6439627"/>
              <a:gd name="connsiteX88" fmla="*/ 5509155 w 8687356"/>
              <a:gd name="connsiteY88" fmla="*/ 1125240 h 6439627"/>
              <a:gd name="connsiteX89" fmla="*/ 5508549 w 8687356"/>
              <a:gd name="connsiteY89" fmla="*/ 1336906 h 6439627"/>
              <a:gd name="connsiteX90" fmla="*/ 4922696 w 8687356"/>
              <a:gd name="connsiteY90" fmla="*/ 2353119 h 6439627"/>
              <a:gd name="connsiteX91" fmla="*/ 4742864 w 8687356"/>
              <a:gd name="connsiteY91" fmla="*/ 2456945 h 6439627"/>
              <a:gd name="connsiteX92" fmla="*/ 3569871 w 8687356"/>
              <a:gd name="connsiteY92" fmla="*/ 2456203 h 6439627"/>
              <a:gd name="connsiteX93" fmla="*/ 3386259 w 8687356"/>
              <a:gd name="connsiteY93" fmla="*/ 2350896 h 6439627"/>
              <a:gd name="connsiteX94" fmla="*/ 2797848 w 8687356"/>
              <a:gd name="connsiteY94" fmla="*/ 1331739 h 6439627"/>
              <a:gd name="connsiteX95" fmla="*/ 2799727 w 8687356"/>
              <a:gd name="connsiteY95" fmla="*/ 1122274 h 6439627"/>
              <a:gd name="connsiteX96" fmla="*/ 3384310 w 8687356"/>
              <a:gd name="connsiteY96" fmla="*/ 103860 h 6439627"/>
              <a:gd name="connsiteX97" fmla="*/ 3564142 w 8687356"/>
              <a:gd name="connsiteY97" fmla="*/ 34 h 643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8687356" h="6439627">
                <a:moveTo>
                  <a:pt x="0" y="5592682"/>
                </a:moveTo>
                <a:lnTo>
                  <a:pt x="186296" y="5593149"/>
                </a:lnTo>
                <a:cubicBezTo>
                  <a:pt x="510155" y="5593961"/>
                  <a:pt x="893987" y="5594923"/>
                  <a:pt x="1348900" y="5596063"/>
                </a:cubicBezTo>
                <a:cubicBezTo>
                  <a:pt x="1534387" y="5590847"/>
                  <a:pt x="1709614" y="5693431"/>
                  <a:pt x="1800991" y="5851702"/>
                </a:cubicBezTo>
                <a:cubicBezTo>
                  <a:pt x="1800991" y="5851702"/>
                  <a:pt x="1800991" y="5851702"/>
                  <a:pt x="2106366" y="6380627"/>
                </a:cubicBezTo>
                <a:lnTo>
                  <a:pt x="2140430" y="6439627"/>
                </a:lnTo>
                <a:lnTo>
                  <a:pt x="0" y="6439627"/>
                </a:lnTo>
                <a:close/>
                <a:moveTo>
                  <a:pt x="693821" y="3646328"/>
                </a:moveTo>
                <a:cubicBezTo>
                  <a:pt x="693821" y="3646328"/>
                  <a:pt x="693821" y="3646328"/>
                  <a:pt x="1586357" y="3648566"/>
                </a:cubicBezTo>
                <a:cubicBezTo>
                  <a:pt x="1643220" y="3646968"/>
                  <a:pt x="1696937" y="3678416"/>
                  <a:pt x="1724950" y="3726935"/>
                </a:cubicBezTo>
                <a:cubicBezTo>
                  <a:pt x="1724950" y="3726935"/>
                  <a:pt x="1724950" y="3726935"/>
                  <a:pt x="2172189" y="4501577"/>
                </a:cubicBezTo>
                <a:cubicBezTo>
                  <a:pt x="2201168" y="4551769"/>
                  <a:pt x="2200578" y="4612341"/>
                  <a:pt x="2171729" y="4662459"/>
                </a:cubicBezTo>
                <a:cubicBezTo>
                  <a:pt x="2171729" y="4662459"/>
                  <a:pt x="2171729" y="4662459"/>
                  <a:pt x="1726432" y="5434863"/>
                </a:cubicBezTo>
                <a:cubicBezTo>
                  <a:pt x="1699249" y="5484020"/>
                  <a:pt x="1645909" y="5514815"/>
                  <a:pt x="1589746" y="5513779"/>
                </a:cubicBezTo>
                <a:cubicBezTo>
                  <a:pt x="1589746" y="5513779"/>
                  <a:pt x="1589746" y="5513779"/>
                  <a:pt x="698177" y="5513215"/>
                </a:cubicBezTo>
                <a:cubicBezTo>
                  <a:pt x="640348" y="5513140"/>
                  <a:pt x="587596" y="5483366"/>
                  <a:pt x="558617" y="5433172"/>
                </a:cubicBezTo>
                <a:cubicBezTo>
                  <a:pt x="558617" y="5433172"/>
                  <a:pt x="558617" y="5433172"/>
                  <a:pt x="111378" y="4658531"/>
                </a:cubicBezTo>
                <a:cubicBezTo>
                  <a:pt x="83365" y="4610012"/>
                  <a:pt x="82990" y="4547767"/>
                  <a:pt x="112805" y="4499321"/>
                </a:cubicBezTo>
                <a:cubicBezTo>
                  <a:pt x="112805" y="4499321"/>
                  <a:pt x="112805" y="4499321"/>
                  <a:pt x="557135" y="3725244"/>
                </a:cubicBezTo>
                <a:cubicBezTo>
                  <a:pt x="584319" y="3676088"/>
                  <a:pt x="637659" y="3645292"/>
                  <a:pt x="693821" y="3646328"/>
                </a:cubicBezTo>
                <a:close/>
                <a:moveTo>
                  <a:pt x="1975378" y="3263784"/>
                </a:moveTo>
                <a:cubicBezTo>
                  <a:pt x="1975378" y="3263784"/>
                  <a:pt x="1975378" y="3263784"/>
                  <a:pt x="2292917" y="3264581"/>
                </a:cubicBezTo>
                <a:cubicBezTo>
                  <a:pt x="2313148" y="3264012"/>
                  <a:pt x="2332259" y="3275200"/>
                  <a:pt x="2342225" y="3292462"/>
                </a:cubicBezTo>
                <a:cubicBezTo>
                  <a:pt x="2342225" y="3292462"/>
                  <a:pt x="2342225" y="3292462"/>
                  <a:pt x="2501341" y="3568059"/>
                </a:cubicBezTo>
                <a:cubicBezTo>
                  <a:pt x="2511651" y="3585916"/>
                  <a:pt x="2511441" y="3607466"/>
                  <a:pt x="2501177" y="3625297"/>
                </a:cubicBezTo>
                <a:cubicBezTo>
                  <a:pt x="2501177" y="3625297"/>
                  <a:pt x="2501177" y="3625297"/>
                  <a:pt x="2342753" y="3900096"/>
                </a:cubicBezTo>
                <a:cubicBezTo>
                  <a:pt x="2333082" y="3917585"/>
                  <a:pt x="2314104" y="3928542"/>
                  <a:pt x="2294123" y="3928173"/>
                </a:cubicBezTo>
                <a:cubicBezTo>
                  <a:pt x="2294123" y="3928173"/>
                  <a:pt x="2294123" y="3928173"/>
                  <a:pt x="1976927" y="3927972"/>
                </a:cubicBezTo>
                <a:cubicBezTo>
                  <a:pt x="1956353" y="3927946"/>
                  <a:pt x="1937585" y="3917353"/>
                  <a:pt x="1927275" y="3899495"/>
                </a:cubicBezTo>
                <a:cubicBezTo>
                  <a:pt x="1927275" y="3899495"/>
                  <a:pt x="1927275" y="3899495"/>
                  <a:pt x="1768160" y="3623899"/>
                </a:cubicBezTo>
                <a:cubicBezTo>
                  <a:pt x="1758193" y="3606636"/>
                  <a:pt x="1758060" y="3584492"/>
                  <a:pt x="1768668" y="3567256"/>
                </a:cubicBezTo>
                <a:cubicBezTo>
                  <a:pt x="1768668" y="3567256"/>
                  <a:pt x="1768668" y="3567256"/>
                  <a:pt x="1926748" y="3291861"/>
                </a:cubicBezTo>
                <a:cubicBezTo>
                  <a:pt x="1936419" y="3274372"/>
                  <a:pt x="1955397" y="3263416"/>
                  <a:pt x="1975378" y="3263784"/>
                </a:cubicBezTo>
                <a:close/>
                <a:moveTo>
                  <a:pt x="2130702" y="2828022"/>
                </a:moveTo>
                <a:cubicBezTo>
                  <a:pt x="2130702" y="2828022"/>
                  <a:pt x="2130702" y="2828022"/>
                  <a:pt x="2298374" y="2828442"/>
                </a:cubicBezTo>
                <a:cubicBezTo>
                  <a:pt x="2309057" y="2828143"/>
                  <a:pt x="2319148" y="2834050"/>
                  <a:pt x="2324410" y="2843165"/>
                </a:cubicBezTo>
                <a:cubicBezTo>
                  <a:pt x="2324410" y="2843165"/>
                  <a:pt x="2324410" y="2843165"/>
                  <a:pt x="2408429" y="2988689"/>
                </a:cubicBezTo>
                <a:cubicBezTo>
                  <a:pt x="2413873" y="2998119"/>
                  <a:pt x="2413762" y="3009498"/>
                  <a:pt x="2408342" y="3018913"/>
                </a:cubicBezTo>
                <a:cubicBezTo>
                  <a:pt x="2408342" y="3018913"/>
                  <a:pt x="2408342" y="3018913"/>
                  <a:pt x="2324689" y="3164017"/>
                </a:cubicBezTo>
                <a:cubicBezTo>
                  <a:pt x="2319583" y="3173251"/>
                  <a:pt x="2309561" y="3179037"/>
                  <a:pt x="2299011" y="3178842"/>
                </a:cubicBezTo>
                <a:cubicBezTo>
                  <a:pt x="2299011" y="3178842"/>
                  <a:pt x="2299011" y="3178842"/>
                  <a:pt x="2131520" y="3178736"/>
                </a:cubicBezTo>
                <a:cubicBezTo>
                  <a:pt x="2120657" y="3178722"/>
                  <a:pt x="2110746" y="3173129"/>
                  <a:pt x="2105302" y="3163699"/>
                </a:cubicBezTo>
                <a:cubicBezTo>
                  <a:pt x="2105302" y="3163699"/>
                  <a:pt x="2105302" y="3163699"/>
                  <a:pt x="2021284" y="3018175"/>
                </a:cubicBezTo>
                <a:cubicBezTo>
                  <a:pt x="2016021" y="3009060"/>
                  <a:pt x="2015951" y="2997367"/>
                  <a:pt x="2021552" y="2988265"/>
                </a:cubicBezTo>
                <a:cubicBezTo>
                  <a:pt x="2021552" y="2988265"/>
                  <a:pt x="2021552" y="2988265"/>
                  <a:pt x="2105024" y="2842847"/>
                </a:cubicBezTo>
                <a:cubicBezTo>
                  <a:pt x="2110131" y="2833613"/>
                  <a:pt x="2120152" y="2827827"/>
                  <a:pt x="2130702" y="2828022"/>
                </a:cubicBezTo>
                <a:close/>
                <a:moveTo>
                  <a:pt x="3794942" y="2543905"/>
                </a:moveTo>
                <a:cubicBezTo>
                  <a:pt x="3794942" y="2543905"/>
                  <a:pt x="3794942" y="2543905"/>
                  <a:pt x="6706383" y="2551204"/>
                </a:cubicBezTo>
                <a:cubicBezTo>
                  <a:pt x="6891871" y="2545988"/>
                  <a:pt x="7067096" y="2648572"/>
                  <a:pt x="7158474" y="2806842"/>
                </a:cubicBezTo>
                <a:cubicBezTo>
                  <a:pt x="7158474" y="2806842"/>
                  <a:pt x="7158474" y="2806842"/>
                  <a:pt x="8617364" y="5333715"/>
                </a:cubicBezTo>
                <a:cubicBezTo>
                  <a:pt x="8711893" y="5497443"/>
                  <a:pt x="8709969" y="5695027"/>
                  <a:pt x="8615859" y="5858514"/>
                </a:cubicBezTo>
                <a:cubicBezTo>
                  <a:pt x="8615859" y="5858514"/>
                  <a:pt x="8615859" y="5858514"/>
                  <a:pt x="8311811" y="6385912"/>
                </a:cubicBezTo>
                <a:lnTo>
                  <a:pt x="8280844" y="6439627"/>
                </a:lnTo>
                <a:lnTo>
                  <a:pt x="2237916" y="6439627"/>
                </a:lnTo>
                <a:lnTo>
                  <a:pt x="2151815" y="6290497"/>
                </a:lnTo>
                <a:cubicBezTo>
                  <a:pt x="2071676" y="6151692"/>
                  <a:pt x="1986194" y="6003633"/>
                  <a:pt x="1895013" y="5845703"/>
                </a:cubicBezTo>
                <a:cubicBezTo>
                  <a:pt x="1803636" y="5687432"/>
                  <a:pt x="1802408" y="5484390"/>
                  <a:pt x="1899669" y="5326361"/>
                </a:cubicBezTo>
                <a:cubicBezTo>
                  <a:pt x="1899669" y="5326361"/>
                  <a:pt x="1899669" y="5326361"/>
                  <a:pt x="3349069" y="2801330"/>
                </a:cubicBezTo>
                <a:cubicBezTo>
                  <a:pt x="3437742" y="2640982"/>
                  <a:pt x="3611741" y="2540524"/>
                  <a:pt x="3794942" y="2543905"/>
                </a:cubicBezTo>
                <a:close/>
                <a:moveTo>
                  <a:pt x="634940" y="2395105"/>
                </a:moveTo>
                <a:cubicBezTo>
                  <a:pt x="634940" y="2395105"/>
                  <a:pt x="634940" y="2395105"/>
                  <a:pt x="1188015" y="2396492"/>
                </a:cubicBezTo>
                <a:cubicBezTo>
                  <a:pt x="1223252" y="2395501"/>
                  <a:pt x="1256539" y="2414988"/>
                  <a:pt x="1273897" y="2445054"/>
                </a:cubicBezTo>
                <a:cubicBezTo>
                  <a:pt x="1273897" y="2445054"/>
                  <a:pt x="1273897" y="2445054"/>
                  <a:pt x="1551037" y="2925075"/>
                </a:cubicBezTo>
                <a:cubicBezTo>
                  <a:pt x="1568994" y="2956177"/>
                  <a:pt x="1568629" y="2993712"/>
                  <a:pt x="1550752" y="3024769"/>
                </a:cubicBezTo>
                <a:cubicBezTo>
                  <a:pt x="1550752" y="3024769"/>
                  <a:pt x="1550752" y="3024769"/>
                  <a:pt x="1274816" y="3503403"/>
                </a:cubicBezTo>
                <a:cubicBezTo>
                  <a:pt x="1257971" y="3533863"/>
                  <a:pt x="1224917" y="3552947"/>
                  <a:pt x="1190116" y="3552304"/>
                </a:cubicBezTo>
                <a:cubicBezTo>
                  <a:pt x="1190116" y="3552304"/>
                  <a:pt x="1190116" y="3552304"/>
                  <a:pt x="637639" y="3551955"/>
                </a:cubicBezTo>
                <a:cubicBezTo>
                  <a:pt x="601804" y="3551909"/>
                  <a:pt x="569115" y="3533458"/>
                  <a:pt x="551158" y="3502355"/>
                </a:cubicBezTo>
                <a:cubicBezTo>
                  <a:pt x="551158" y="3502355"/>
                  <a:pt x="551158" y="3502355"/>
                  <a:pt x="274018" y="3022335"/>
                </a:cubicBezTo>
                <a:cubicBezTo>
                  <a:pt x="256660" y="2992269"/>
                  <a:pt x="256426" y="2953698"/>
                  <a:pt x="274903" y="2923678"/>
                </a:cubicBezTo>
                <a:cubicBezTo>
                  <a:pt x="274903" y="2923678"/>
                  <a:pt x="274903" y="2923678"/>
                  <a:pt x="550240" y="2444007"/>
                </a:cubicBezTo>
                <a:cubicBezTo>
                  <a:pt x="567085" y="2413547"/>
                  <a:pt x="600139" y="2394463"/>
                  <a:pt x="634940" y="2395105"/>
                </a:cubicBezTo>
                <a:close/>
                <a:moveTo>
                  <a:pt x="2521339" y="1975621"/>
                </a:moveTo>
                <a:cubicBezTo>
                  <a:pt x="2521339" y="1975621"/>
                  <a:pt x="2521339" y="1975621"/>
                  <a:pt x="2985874" y="1976785"/>
                </a:cubicBezTo>
                <a:cubicBezTo>
                  <a:pt x="3015469" y="1975952"/>
                  <a:pt x="3043427" y="1992321"/>
                  <a:pt x="3058007" y="2017574"/>
                </a:cubicBezTo>
                <a:cubicBezTo>
                  <a:pt x="3058007" y="2017574"/>
                  <a:pt x="3058007" y="2017574"/>
                  <a:pt x="3290779" y="2420748"/>
                </a:cubicBezTo>
                <a:cubicBezTo>
                  <a:pt x="3305862" y="2446871"/>
                  <a:pt x="3305555" y="2478396"/>
                  <a:pt x="3290540" y="2504482"/>
                </a:cubicBezTo>
                <a:cubicBezTo>
                  <a:pt x="3290540" y="2504482"/>
                  <a:pt x="3290540" y="2504482"/>
                  <a:pt x="3058778" y="2906492"/>
                </a:cubicBezTo>
                <a:cubicBezTo>
                  <a:pt x="3044630" y="2932076"/>
                  <a:pt x="3016868" y="2948104"/>
                  <a:pt x="2987637" y="2947565"/>
                </a:cubicBezTo>
                <a:cubicBezTo>
                  <a:pt x="2987637" y="2947565"/>
                  <a:pt x="2987637" y="2947565"/>
                  <a:pt x="2523606" y="2947271"/>
                </a:cubicBezTo>
                <a:cubicBezTo>
                  <a:pt x="2493508" y="2947232"/>
                  <a:pt x="2466052" y="2931735"/>
                  <a:pt x="2450970" y="2905612"/>
                </a:cubicBezTo>
                <a:cubicBezTo>
                  <a:pt x="2450970" y="2905612"/>
                  <a:pt x="2450970" y="2905612"/>
                  <a:pt x="2218197" y="2502438"/>
                </a:cubicBezTo>
                <a:cubicBezTo>
                  <a:pt x="2203617" y="2477185"/>
                  <a:pt x="2203422" y="2444788"/>
                  <a:pt x="2218941" y="2419574"/>
                </a:cubicBezTo>
                <a:cubicBezTo>
                  <a:pt x="2218941" y="2419574"/>
                  <a:pt x="2218941" y="2419574"/>
                  <a:pt x="2450199" y="2016694"/>
                </a:cubicBezTo>
                <a:cubicBezTo>
                  <a:pt x="2464347" y="1991110"/>
                  <a:pt x="2492109" y="1975081"/>
                  <a:pt x="2521339" y="1975621"/>
                </a:cubicBezTo>
                <a:close/>
                <a:moveTo>
                  <a:pt x="3564142" y="34"/>
                </a:moveTo>
                <a:cubicBezTo>
                  <a:pt x="3564142" y="34"/>
                  <a:pt x="3564142" y="34"/>
                  <a:pt x="4738405" y="2977"/>
                </a:cubicBezTo>
                <a:cubicBezTo>
                  <a:pt x="4813218" y="874"/>
                  <a:pt x="4883890" y="42249"/>
                  <a:pt x="4920745" y="106084"/>
                </a:cubicBezTo>
                <a:cubicBezTo>
                  <a:pt x="4920745" y="106084"/>
                  <a:pt x="4920745" y="106084"/>
                  <a:pt x="5509155" y="1125240"/>
                </a:cubicBezTo>
                <a:cubicBezTo>
                  <a:pt x="5547281" y="1191277"/>
                  <a:pt x="5546507" y="1270967"/>
                  <a:pt x="5508549" y="1336906"/>
                </a:cubicBezTo>
                <a:cubicBezTo>
                  <a:pt x="5508549" y="1336906"/>
                  <a:pt x="5508549" y="1336906"/>
                  <a:pt x="4922696" y="2353119"/>
                </a:cubicBezTo>
                <a:cubicBezTo>
                  <a:pt x="4886932" y="2417792"/>
                  <a:pt x="4816753" y="2458309"/>
                  <a:pt x="4742864" y="2456945"/>
                </a:cubicBezTo>
                <a:cubicBezTo>
                  <a:pt x="4742864" y="2456945"/>
                  <a:pt x="4742864" y="2456945"/>
                  <a:pt x="3569871" y="2456203"/>
                </a:cubicBezTo>
                <a:cubicBezTo>
                  <a:pt x="3493788" y="2456106"/>
                  <a:pt x="3424385" y="2416932"/>
                  <a:pt x="3386259" y="2350896"/>
                </a:cubicBezTo>
                <a:cubicBezTo>
                  <a:pt x="3386259" y="2350896"/>
                  <a:pt x="3386259" y="2350896"/>
                  <a:pt x="2797848" y="1331739"/>
                </a:cubicBezTo>
                <a:cubicBezTo>
                  <a:pt x="2760993" y="1267904"/>
                  <a:pt x="2760499" y="1186012"/>
                  <a:pt x="2799727" y="1122274"/>
                </a:cubicBezTo>
                <a:cubicBezTo>
                  <a:pt x="2799727" y="1122274"/>
                  <a:pt x="2799727" y="1122274"/>
                  <a:pt x="3384310" y="103860"/>
                </a:cubicBezTo>
                <a:cubicBezTo>
                  <a:pt x="3420073" y="39188"/>
                  <a:pt x="3490251" y="-1330"/>
                  <a:pt x="3564142" y="3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Insert or Drag &amp; Drop Photo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4081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divider slide title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7300" y="4386894"/>
            <a:ext cx="4000500" cy="997905"/>
          </a:xfrm>
          <a:noFill/>
        </p:spPr>
        <p:txBody>
          <a:bodyPr lIns="0" tIns="0" rIns="0" bIns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4517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7B7C90C9-77F3-4C3C-97F8-425EF81FB7A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1795125" cy="6858000"/>
          </a:xfrm>
          <a:custGeom>
            <a:avLst/>
            <a:gdLst>
              <a:gd name="connsiteX0" fmla="*/ 4729712 w 11795125"/>
              <a:gd name="connsiteY0" fmla="*/ 4417922 h 6858000"/>
              <a:gd name="connsiteX1" fmla="*/ 7234278 w 11795125"/>
              <a:gd name="connsiteY1" fmla="*/ 4419507 h 6858000"/>
              <a:gd name="connsiteX2" fmla="*/ 7626325 w 11795125"/>
              <a:gd name="connsiteY2" fmla="*/ 4644358 h 6858000"/>
              <a:gd name="connsiteX3" fmla="*/ 8882694 w 11795125"/>
              <a:gd name="connsiteY3" fmla="*/ 6820455 h 6858000"/>
              <a:gd name="connsiteX4" fmla="*/ 8898077 w 11795125"/>
              <a:gd name="connsiteY4" fmla="*/ 6858000 h 6858000"/>
              <a:gd name="connsiteX5" fmla="*/ 3070863 w 11795125"/>
              <a:gd name="connsiteY5" fmla="*/ 6858000 h 6858000"/>
              <a:gd name="connsiteX6" fmla="*/ 3094823 w 11795125"/>
              <a:gd name="connsiteY6" fmla="*/ 6809422 h 6858000"/>
              <a:gd name="connsiteX7" fmla="*/ 4345735 w 11795125"/>
              <a:gd name="connsiteY7" fmla="*/ 4639611 h 6858000"/>
              <a:gd name="connsiteX8" fmla="*/ 4729712 w 11795125"/>
              <a:gd name="connsiteY8" fmla="*/ 4417922 h 6858000"/>
              <a:gd name="connsiteX9" fmla="*/ 2031302 w 11795125"/>
              <a:gd name="connsiteY9" fmla="*/ 2039301 h 6858000"/>
              <a:gd name="connsiteX10" fmla="*/ 2747265 w 11795125"/>
              <a:gd name="connsiteY10" fmla="*/ 2039754 h 6858000"/>
              <a:gd name="connsiteX11" fmla="*/ 2859337 w 11795125"/>
              <a:gd name="connsiteY11" fmla="*/ 2104031 h 6858000"/>
              <a:gd name="connsiteX12" fmla="*/ 3218486 w 11795125"/>
              <a:gd name="connsiteY12" fmla="*/ 2726096 h 6858000"/>
              <a:gd name="connsiteX13" fmla="*/ 3217340 w 11795125"/>
              <a:gd name="connsiteY13" fmla="*/ 2853948 h 6858000"/>
              <a:gd name="connsiteX14" fmla="*/ 2860527 w 11795125"/>
              <a:gd name="connsiteY14" fmla="*/ 3475560 h 6858000"/>
              <a:gd name="connsiteX15" fmla="*/ 2750762 w 11795125"/>
              <a:gd name="connsiteY15" fmla="*/ 3538933 h 6858000"/>
              <a:gd name="connsiteX16" fmla="*/ 2034023 w 11795125"/>
              <a:gd name="connsiteY16" fmla="*/ 3537136 h 6858000"/>
              <a:gd name="connsiteX17" fmla="*/ 1922728 w 11795125"/>
              <a:gd name="connsiteY17" fmla="*/ 3474202 h 6858000"/>
              <a:gd name="connsiteX18" fmla="*/ 1563578 w 11795125"/>
              <a:gd name="connsiteY18" fmla="*/ 2852137 h 6858000"/>
              <a:gd name="connsiteX19" fmla="*/ 1563948 w 11795125"/>
              <a:gd name="connsiteY19" fmla="*/ 2722942 h 6858000"/>
              <a:gd name="connsiteX20" fmla="*/ 1921537 w 11795125"/>
              <a:gd name="connsiteY20" fmla="*/ 2102674 h 6858000"/>
              <a:gd name="connsiteX21" fmla="*/ 2031302 w 11795125"/>
              <a:gd name="connsiteY21" fmla="*/ 2039301 h 6858000"/>
              <a:gd name="connsiteX22" fmla="*/ 9343478 w 11795125"/>
              <a:gd name="connsiteY22" fmla="*/ 1795745 h 6858000"/>
              <a:gd name="connsiteX23" fmla="*/ 11620502 w 11795125"/>
              <a:gd name="connsiteY23" fmla="*/ 1797185 h 6858000"/>
              <a:gd name="connsiteX24" fmla="*/ 11795125 w 11795125"/>
              <a:gd name="connsiteY24" fmla="*/ 1797296 h 6858000"/>
              <a:gd name="connsiteX25" fmla="*/ 11795125 w 11795125"/>
              <a:gd name="connsiteY25" fmla="*/ 6858000 h 6858000"/>
              <a:gd name="connsiteX26" fmla="*/ 8996698 w 11795125"/>
              <a:gd name="connsiteY26" fmla="*/ 6858000 h 6858000"/>
              <a:gd name="connsiteX27" fmla="*/ 8963663 w 11795125"/>
              <a:gd name="connsiteY27" fmla="*/ 6815289 h 6858000"/>
              <a:gd name="connsiteX28" fmla="*/ 7707295 w 11795125"/>
              <a:gd name="connsiteY28" fmla="*/ 4639193 h 6858000"/>
              <a:gd name="connsiteX29" fmla="*/ 7708590 w 11795125"/>
              <a:gd name="connsiteY29" fmla="*/ 4187244 h 6858000"/>
              <a:gd name="connsiteX30" fmla="*/ 8959501 w 11795125"/>
              <a:gd name="connsiteY30" fmla="*/ 2017434 h 6858000"/>
              <a:gd name="connsiteX31" fmla="*/ 9343478 w 11795125"/>
              <a:gd name="connsiteY31" fmla="*/ 1795745 h 6858000"/>
              <a:gd name="connsiteX32" fmla="*/ 3102644 w 11795125"/>
              <a:gd name="connsiteY32" fmla="*/ 1739841 h 6858000"/>
              <a:gd name="connsiteX33" fmla="*/ 3385876 w 11795125"/>
              <a:gd name="connsiteY33" fmla="*/ 1740020 h 6858000"/>
              <a:gd name="connsiteX34" fmla="*/ 3430211 w 11795125"/>
              <a:gd name="connsiteY34" fmla="*/ 1765448 h 6858000"/>
              <a:gd name="connsiteX35" fmla="*/ 3572289 w 11795125"/>
              <a:gd name="connsiteY35" fmla="*/ 2011533 h 6858000"/>
              <a:gd name="connsiteX36" fmla="*/ 3571836 w 11795125"/>
              <a:gd name="connsiteY36" fmla="*/ 2062111 h 6858000"/>
              <a:gd name="connsiteX37" fmla="*/ 3430681 w 11795125"/>
              <a:gd name="connsiteY37" fmla="*/ 2308019 h 6858000"/>
              <a:gd name="connsiteX38" fmla="*/ 3387260 w 11795125"/>
              <a:gd name="connsiteY38" fmla="*/ 2333088 h 6858000"/>
              <a:gd name="connsiteX39" fmla="*/ 3103720 w 11795125"/>
              <a:gd name="connsiteY39" fmla="*/ 2332378 h 6858000"/>
              <a:gd name="connsiteX40" fmla="*/ 3059693 w 11795125"/>
              <a:gd name="connsiteY40" fmla="*/ 2307481 h 6858000"/>
              <a:gd name="connsiteX41" fmla="*/ 2917615 w 11795125"/>
              <a:gd name="connsiteY41" fmla="*/ 2061395 h 6858000"/>
              <a:gd name="connsiteX42" fmla="*/ 2917761 w 11795125"/>
              <a:gd name="connsiteY42" fmla="*/ 2010286 h 6858000"/>
              <a:gd name="connsiteX43" fmla="*/ 3059222 w 11795125"/>
              <a:gd name="connsiteY43" fmla="*/ 1764910 h 6858000"/>
              <a:gd name="connsiteX44" fmla="*/ 3102644 w 11795125"/>
              <a:gd name="connsiteY44" fmla="*/ 1739841 h 6858000"/>
              <a:gd name="connsiteX45" fmla="*/ 3522963 w 11795125"/>
              <a:gd name="connsiteY45" fmla="*/ 1598675 h 6858000"/>
              <a:gd name="connsiteX46" fmla="*/ 3625194 w 11795125"/>
              <a:gd name="connsiteY46" fmla="*/ 1598740 h 6858000"/>
              <a:gd name="connsiteX47" fmla="*/ 3641197 w 11795125"/>
              <a:gd name="connsiteY47" fmla="*/ 1607918 h 6858000"/>
              <a:gd name="connsiteX48" fmla="*/ 3692479 w 11795125"/>
              <a:gd name="connsiteY48" fmla="*/ 1696742 h 6858000"/>
              <a:gd name="connsiteX49" fmla="*/ 3692315 w 11795125"/>
              <a:gd name="connsiteY49" fmla="*/ 1714998 h 6858000"/>
              <a:gd name="connsiteX50" fmla="*/ 3641367 w 11795125"/>
              <a:gd name="connsiteY50" fmla="*/ 1803757 h 6858000"/>
              <a:gd name="connsiteX51" fmla="*/ 3625694 w 11795125"/>
              <a:gd name="connsiteY51" fmla="*/ 1812806 h 6858000"/>
              <a:gd name="connsiteX52" fmla="*/ 3523352 w 11795125"/>
              <a:gd name="connsiteY52" fmla="*/ 1812549 h 6858000"/>
              <a:gd name="connsiteX53" fmla="*/ 3507459 w 11795125"/>
              <a:gd name="connsiteY53" fmla="*/ 1803563 h 6858000"/>
              <a:gd name="connsiteX54" fmla="*/ 3456177 w 11795125"/>
              <a:gd name="connsiteY54" fmla="*/ 1714739 h 6858000"/>
              <a:gd name="connsiteX55" fmla="*/ 3456230 w 11795125"/>
              <a:gd name="connsiteY55" fmla="*/ 1696292 h 6858000"/>
              <a:gd name="connsiteX56" fmla="*/ 3507290 w 11795125"/>
              <a:gd name="connsiteY56" fmla="*/ 1607724 h 6858000"/>
              <a:gd name="connsiteX57" fmla="*/ 3522963 w 11795125"/>
              <a:gd name="connsiteY57" fmla="*/ 1598675 h 6858000"/>
              <a:gd name="connsiteX58" fmla="*/ 4199803 w 11795125"/>
              <a:gd name="connsiteY58" fmla="*/ 1370724 h 6858000"/>
              <a:gd name="connsiteX59" fmla="*/ 4537019 w 11795125"/>
              <a:gd name="connsiteY59" fmla="*/ 1370938 h 6858000"/>
              <a:gd name="connsiteX60" fmla="*/ 4589804 w 11795125"/>
              <a:gd name="connsiteY60" fmla="*/ 1401211 h 6858000"/>
              <a:gd name="connsiteX61" fmla="*/ 4758963 w 11795125"/>
              <a:gd name="connsiteY61" fmla="*/ 1694203 h 6858000"/>
              <a:gd name="connsiteX62" fmla="*/ 4758423 w 11795125"/>
              <a:gd name="connsiteY62" fmla="*/ 1754421 h 6858000"/>
              <a:gd name="connsiteX63" fmla="*/ 4590365 w 11795125"/>
              <a:gd name="connsiteY63" fmla="*/ 2047199 h 6858000"/>
              <a:gd name="connsiteX64" fmla="*/ 4538665 w 11795125"/>
              <a:gd name="connsiteY64" fmla="*/ 2077046 h 6858000"/>
              <a:gd name="connsiteX65" fmla="*/ 4201084 w 11795125"/>
              <a:gd name="connsiteY65" fmla="*/ 2076201 h 6858000"/>
              <a:gd name="connsiteX66" fmla="*/ 4148664 w 11795125"/>
              <a:gd name="connsiteY66" fmla="*/ 2046559 h 6858000"/>
              <a:gd name="connsiteX67" fmla="*/ 3979505 w 11795125"/>
              <a:gd name="connsiteY67" fmla="*/ 1753567 h 6858000"/>
              <a:gd name="connsiteX68" fmla="*/ 3979680 w 11795125"/>
              <a:gd name="connsiteY68" fmla="*/ 1692718 h 6858000"/>
              <a:gd name="connsiteX69" fmla="*/ 4148104 w 11795125"/>
              <a:gd name="connsiteY69" fmla="*/ 1400573 h 6858000"/>
              <a:gd name="connsiteX70" fmla="*/ 4199803 w 11795125"/>
              <a:gd name="connsiteY70" fmla="*/ 1370724 h 6858000"/>
              <a:gd name="connsiteX71" fmla="*/ 3525946 w 11795125"/>
              <a:gd name="connsiteY71" fmla="*/ 1141304 h 6858000"/>
              <a:gd name="connsiteX72" fmla="*/ 3719554 w 11795125"/>
              <a:gd name="connsiteY72" fmla="*/ 1141427 h 6858000"/>
              <a:gd name="connsiteX73" fmla="*/ 3749860 w 11795125"/>
              <a:gd name="connsiteY73" fmla="*/ 1158808 h 6858000"/>
              <a:gd name="connsiteX74" fmla="*/ 3846980 w 11795125"/>
              <a:gd name="connsiteY74" fmla="*/ 1327024 h 6858000"/>
              <a:gd name="connsiteX75" fmla="*/ 3846670 w 11795125"/>
              <a:gd name="connsiteY75" fmla="*/ 1361598 h 6858000"/>
              <a:gd name="connsiteX76" fmla="*/ 3750182 w 11795125"/>
              <a:gd name="connsiteY76" fmla="*/ 1529691 h 6858000"/>
              <a:gd name="connsiteX77" fmla="*/ 3720499 w 11795125"/>
              <a:gd name="connsiteY77" fmla="*/ 1546828 h 6858000"/>
              <a:gd name="connsiteX78" fmla="*/ 3526682 w 11795125"/>
              <a:gd name="connsiteY78" fmla="*/ 1546343 h 6858000"/>
              <a:gd name="connsiteX79" fmla="*/ 3496586 w 11795125"/>
              <a:gd name="connsiteY79" fmla="*/ 1529324 h 6858000"/>
              <a:gd name="connsiteX80" fmla="*/ 3399466 w 11795125"/>
              <a:gd name="connsiteY80" fmla="*/ 1361108 h 6858000"/>
              <a:gd name="connsiteX81" fmla="*/ 3399566 w 11795125"/>
              <a:gd name="connsiteY81" fmla="*/ 1326172 h 6858000"/>
              <a:gd name="connsiteX82" fmla="*/ 3496264 w 11795125"/>
              <a:gd name="connsiteY82" fmla="*/ 1158441 h 6858000"/>
              <a:gd name="connsiteX83" fmla="*/ 3525946 w 11795125"/>
              <a:gd name="connsiteY83" fmla="*/ 1141304 h 6858000"/>
              <a:gd name="connsiteX84" fmla="*/ 3955878 w 11795125"/>
              <a:gd name="connsiteY84" fmla="*/ 173494 h 6858000"/>
              <a:gd name="connsiteX85" fmla="*/ 4500068 w 11795125"/>
              <a:gd name="connsiteY85" fmla="*/ 173838 h 6858000"/>
              <a:gd name="connsiteX86" fmla="*/ 4585252 w 11795125"/>
              <a:gd name="connsiteY86" fmla="*/ 222694 h 6858000"/>
              <a:gd name="connsiteX87" fmla="*/ 4858234 w 11795125"/>
              <a:gd name="connsiteY87" fmla="*/ 695514 h 6858000"/>
              <a:gd name="connsiteX88" fmla="*/ 4857363 w 11795125"/>
              <a:gd name="connsiteY88" fmla="*/ 792690 h 6858000"/>
              <a:gd name="connsiteX89" fmla="*/ 4586156 w 11795125"/>
              <a:gd name="connsiteY89" fmla="*/ 1265167 h 6858000"/>
              <a:gd name="connsiteX90" fmla="*/ 4502727 w 11795125"/>
              <a:gd name="connsiteY90" fmla="*/ 1313334 h 6858000"/>
              <a:gd name="connsiteX91" fmla="*/ 3957947 w 11795125"/>
              <a:gd name="connsiteY91" fmla="*/ 1311968 h 6858000"/>
              <a:gd name="connsiteX92" fmla="*/ 3873354 w 11795125"/>
              <a:gd name="connsiteY92" fmla="*/ 1264134 h 6858000"/>
              <a:gd name="connsiteX93" fmla="*/ 3600372 w 11795125"/>
              <a:gd name="connsiteY93" fmla="*/ 791315 h 6858000"/>
              <a:gd name="connsiteX94" fmla="*/ 3600653 w 11795125"/>
              <a:gd name="connsiteY94" fmla="*/ 693116 h 6858000"/>
              <a:gd name="connsiteX95" fmla="*/ 3872449 w 11795125"/>
              <a:gd name="connsiteY95" fmla="*/ 221662 h 6858000"/>
              <a:gd name="connsiteX96" fmla="*/ 3955878 w 11795125"/>
              <a:gd name="connsiteY96" fmla="*/ 173494 h 6858000"/>
              <a:gd name="connsiteX97" fmla="*/ 3852283 w 11795125"/>
              <a:gd name="connsiteY97" fmla="*/ 0 h 6858000"/>
              <a:gd name="connsiteX98" fmla="*/ 6130031 w 11795125"/>
              <a:gd name="connsiteY98" fmla="*/ 0 h 6858000"/>
              <a:gd name="connsiteX99" fmla="*/ 6102465 w 11795125"/>
              <a:gd name="connsiteY99" fmla="*/ 36730 h 6858000"/>
              <a:gd name="connsiteX100" fmla="*/ 5879948 w 11795125"/>
              <a:gd name="connsiteY100" fmla="*/ 127724 h 6858000"/>
              <a:gd name="connsiteX101" fmla="*/ 4102884 w 11795125"/>
              <a:gd name="connsiteY101" fmla="*/ 123270 h 6858000"/>
              <a:gd name="connsiteX102" fmla="*/ 3877665 w 11795125"/>
              <a:gd name="connsiteY102" fmla="*/ 32818 h 6858000"/>
              <a:gd name="connsiteX103" fmla="*/ 0 w 11795125"/>
              <a:gd name="connsiteY103" fmla="*/ 0 h 6858000"/>
              <a:gd name="connsiteX104" fmla="*/ 3781476 w 11795125"/>
              <a:gd name="connsiteY104" fmla="*/ 0 h 6858000"/>
              <a:gd name="connsiteX105" fmla="*/ 3800985 w 11795125"/>
              <a:gd name="connsiteY105" fmla="*/ 47617 h 6858000"/>
              <a:gd name="connsiteX106" fmla="*/ 3766711 w 11795125"/>
              <a:gd name="connsiteY106" fmla="*/ 287889 h 6858000"/>
              <a:gd name="connsiteX107" fmla="*/ 2882037 w 11795125"/>
              <a:gd name="connsiteY107" fmla="*/ 1829098 h 6858000"/>
              <a:gd name="connsiteX108" fmla="*/ 2609888 w 11795125"/>
              <a:gd name="connsiteY108" fmla="*/ 1986223 h 6858000"/>
              <a:gd name="connsiteX109" fmla="*/ 832823 w 11795125"/>
              <a:gd name="connsiteY109" fmla="*/ 1981768 h 6858000"/>
              <a:gd name="connsiteX110" fmla="*/ 556879 w 11795125"/>
              <a:gd name="connsiteY110" fmla="*/ 1825733 h 6858000"/>
              <a:gd name="connsiteX111" fmla="*/ 79254 w 11795125"/>
              <a:gd name="connsiteY111" fmla="*/ 998462 h 6858000"/>
              <a:gd name="connsiteX112" fmla="*/ 0 w 11795125"/>
              <a:gd name="connsiteY112" fmla="*/ 86119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795125" h="6858000">
                <a:moveTo>
                  <a:pt x="4729712" y="4417922"/>
                </a:moveTo>
                <a:cubicBezTo>
                  <a:pt x="4729712" y="4417922"/>
                  <a:pt x="4729712" y="4417922"/>
                  <a:pt x="7234278" y="4419507"/>
                </a:cubicBezTo>
                <a:cubicBezTo>
                  <a:pt x="7396730" y="4419716"/>
                  <a:pt x="7544918" y="4503359"/>
                  <a:pt x="7626325" y="4644358"/>
                </a:cubicBezTo>
                <a:cubicBezTo>
                  <a:pt x="7626325" y="4644358"/>
                  <a:pt x="7626325" y="4644358"/>
                  <a:pt x="8882694" y="6820455"/>
                </a:cubicBezTo>
                <a:lnTo>
                  <a:pt x="8898077" y="6858000"/>
                </a:lnTo>
                <a:lnTo>
                  <a:pt x="3070863" y="6858000"/>
                </a:lnTo>
                <a:lnTo>
                  <a:pt x="3094823" y="6809422"/>
                </a:lnTo>
                <a:cubicBezTo>
                  <a:pt x="3094823" y="6809422"/>
                  <a:pt x="3094823" y="6809422"/>
                  <a:pt x="4345735" y="4639611"/>
                </a:cubicBezTo>
                <a:cubicBezTo>
                  <a:pt x="4422097" y="4501523"/>
                  <a:pt x="4571941" y="4415010"/>
                  <a:pt x="4729712" y="4417922"/>
                </a:cubicBezTo>
                <a:close/>
                <a:moveTo>
                  <a:pt x="2031302" y="2039301"/>
                </a:moveTo>
                <a:cubicBezTo>
                  <a:pt x="2031302" y="2039301"/>
                  <a:pt x="2031302" y="2039301"/>
                  <a:pt x="2747265" y="2039754"/>
                </a:cubicBezTo>
                <a:cubicBezTo>
                  <a:pt x="2793703" y="2039814"/>
                  <a:pt x="2836066" y="2063724"/>
                  <a:pt x="2859337" y="2104031"/>
                </a:cubicBezTo>
                <a:cubicBezTo>
                  <a:pt x="2859337" y="2104031"/>
                  <a:pt x="2859337" y="2104031"/>
                  <a:pt x="3218486" y="2726096"/>
                </a:cubicBezTo>
                <a:cubicBezTo>
                  <a:pt x="3240981" y="2765058"/>
                  <a:pt x="3241283" y="2815045"/>
                  <a:pt x="3217340" y="2853948"/>
                </a:cubicBezTo>
                <a:cubicBezTo>
                  <a:pt x="3217340" y="2853948"/>
                  <a:pt x="3217340" y="2853948"/>
                  <a:pt x="2860527" y="3475560"/>
                </a:cubicBezTo>
                <a:cubicBezTo>
                  <a:pt x="2838697" y="3515034"/>
                  <a:pt x="2795862" y="3539765"/>
                  <a:pt x="2750762" y="3538933"/>
                </a:cubicBezTo>
                <a:cubicBezTo>
                  <a:pt x="2750762" y="3538933"/>
                  <a:pt x="2750762" y="3538933"/>
                  <a:pt x="2034023" y="3537136"/>
                </a:cubicBezTo>
                <a:cubicBezTo>
                  <a:pt x="1988359" y="3538420"/>
                  <a:pt x="1945223" y="3513165"/>
                  <a:pt x="1922728" y="3474202"/>
                </a:cubicBezTo>
                <a:cubicBezTo>
                  <a:pt x="1922728" y="3474202"/>
                  <a:pt x="1922728" y="3474202"/>
                  <a:pt x="1563578" y="2852137"/>
                </a:cubicBezTo>
                <a:cubicBezTo>
                  <a:pt x="1540307" y="2811831"/>
                  <a:pt x="1540780" y="2763190"/>
                  <a:pt x="1563948" y="2722942"/>
                </a:cubicBezTo>
                <a:cubicBezTo>
                  <a:pt x="1563948" y="2722942"/>
                  <a:pt x="1563948" y="2722942"/>
                  <a:pt x="1921537" y="2102674"/>
                </a:cubicBezTo>
                <a:cubicBezTo>
                  <a:pt x="1943366" y="2063199"/>
                  <a:pt x="1986202" y="2038468"/>
                  <a:pt x="2031302" y="2039301"/>
                </a:cubicBezTo>
                <a:close/>
                <a:moveTo>
                  <a:pt x="9343478" y="1795745"/>
                </a:moveTo>
                <a:cubicBezTo>
                  <a:pt x="9343478" y="1795745"/>
                  <a:pt x="9343478" y="1795745"/>
                  <a:pt x="11620502" y="1797185"/>
                </a:cubicBezTo>
                <a:lnTo>
                  <a:pt x="11795125" y="1797296"/>
                </a:lnTo>
                <a:lnTo>
                  <a:pt x="11795125" y="6858000"/>
                </a:lnTo>
                <a:lnTo>
                  <a:pt x="8996698" y="6858000"/>
                </a:lnTo>
                <a:lnTo>
                  <a:pt x="8963663" y="6815289"/>
                </a:lnTo>
                <a:cubicBezTo>
                  <a:pt x="8963663" y="6815289"/>
                  <a:pt x="8963663" y="6815289"/>
                  <a:pt x="7707295" y="4639193"/>
                </a:cubicBezTo>
                <a:cubicBezTo>
                  <a:pt x="7625888" y="4498193"/>
                  <a:pt x="7627546" y="4328036"/>
                  <a:pt x="7708590" y="4187244"/>
                </a:cubicBezTo>
                <a:cubicBezTo>
                  <a:pt x="7708590" y="4187244"/>
                  <a:pt x="7708590" y="4187244"/>
                  <a:pt x="8959501" y="2017434"/>
                </a:cubicBezTo>
                <a:cubicBezTo>
                  <a:pt x="9035863" y="1879345"/>
                  <a:pt x="9185707" y="1792833"/>
                  <a:pt x="9343478" y="1795745"/>
                </a:cubicBezTo>
                <a:close/>
                <a:moveTo>
                  <a:pt x="3102644" y="1739841"/>
                </a:moveTo>
                <a:cubicBezTo>
                  <a:pt x="3102644" y="1739841"/>
                  <a:pt x="3102644" y="1739841"/>
                  <a:pt x="3385876" y="1740020"/>
                </a:cubicBezTo>
                <a:cubicBezTo>
                  <a:pt x="3404247" y="1740043"/>
                  <a:pt x="3421005" y="1749503"/>
                  <a:pt x="3430211" y="1765448"/>
                </a:cubicBezTo>
                <a:cubicBezTo>
                  <a:pt x="3430211" y="1765448"/>
                  <a:pt x="3430211" y="1765448"/>
                  <a:pt x="3572289" y="2011533"/>
                </a:cubicBezTo>
                <a:cubicBezTo>
                  <a:pt x="3581188" y="2026948"/>
                  <a:pt x="3581308" y="2046721"/>
                  <a:pt x="3571836" y="2062111"/>
                </a:cubicBezTo>
                <a:cubicBezTo>
                  <a:pt x="3571836" y="2062111"/>
                  <a:pt x="3571836" y="2062111"/>
                  <a:pt x="3430681" y="2308019"/>
                </a:cubicBezTo>
                <a:cubicBezTo>
                  <a:pt x="3422046" y="2323634"/>
                  <a:pt x="3405101" y="2333418"/>
                  <a:pt x="3387260" y="2333088"/>
                </a:cubicBezTo>
                <a:cubicBezTo>
                  <a:pt x="3387260" y="2333088"/>
                  <a:pt x="3387260" y="2333088"/>
                  <a:pt x="3103720" y="2332378"/>
                </a:cubicBezTo>
                <a:cubicBezTo>
                  <a:pt x="3085656" y="2332886"/>
                  <a:pt x="3068592" y="2322895"/>
                  <a:pt x="3059693" y="2307481"/>
                </a:cubicBezTo>
                <a:cubicBezTo>
                  <a:pt x="3059693" y="2307481"/>
                  <a:pt x="3059693" y="2307481"/>
                  <a:pt x="2917615" y="2061395"/>
                </a:cubicBezTo>
                <a:cubicBezTo>
                  <a:pt x="2908409" y="2045450"/>
                  <a:pt x="2908596" y="2026208"/>
                  <a:pt x="2917761" y="2010286"/>
                </a:cubicBezTo>
                <a:cubicBezTo>
                  <a:pt x="2917761" y="2010286"/>
                  <a:pt x="2917761" y="2010286"/>
                  <a:pt x="3059222" y="1764910"/>
                </a:cubicBezTo>
                <a:cubicBezTo>
                  <a:pt x="3067857" y="1749295"/>
                  <a:pt x="3084803" y="1739511"/>
                  <a:pt x="3102644" y="1739841"/>
                </a:cubicBezTo>
                <a:close/>
                <a:moveTo>
                  <a:pt x="3522963" y="1598675"/>
                </a:moveTo>
                <a:cubicBezTo>
                  <a:pt x="3522963" y="1598675"/>
                  <a:pt x="3522963" y="1598675"/>
                  <a:pt x="3625194" y="1598740"/>
                </a:cubicBezTo>
                <a:cubicBezTo>
                  <a:pt x="3631826" y="1598748"/>
                  <a:pt x="3637874" y="1602162"/>
                  <a:pt x="3641197" y="1607918"/>
                </a:cubicBezTo>
                <a:cubicBezTo>
                  <a:pt x="3641197" y="1607918"/>
                  <a:pt x="3641197" y="1607918"/>
                  <a:pt x="3692479" y="1696742"/>
                </a:cubicBezTo>
                <a:cubicBezTo>
                  <a:pt x="3695691" y="1702305"/>
                  <a:pt x="3695735" y="1709443"/>
                  <a:pt x="3692315" y="1714998"/>
                </a:cubicBezTo>
                <a:cubicBezTo>
                  <a:pt x="3692315" y="1714998"/>
                  <a:pt x="3692315" y="1714998"/>
                  <a:pt x="3641367" y="1803757"/>
                </a:cubicBezTo>
                <a:cubicBezTo>
                  <a:pt x="3638250" y="1809393"/>
                  <a:pt x="3632134" y="1812924"/>
                  <a:pt x="3625694" y="1812806"/>
                </a:cubicBezTo>
                <a:cubicBezTo>
                  <a:pt x="3625694" y="1812806"/>
                  <a:pt x="3625694" y="1812806"/>
                  <a:pt x="3523352" y="1812549"/>
                </a:cubicBezTo>
                <a:cubicBezTo>
                  <a:pt x="3516832" y="1812733"/>
                  <a:pt x="3510671" y="1809127"/>
                  <a:pt x="3507459" y="1803563"/>
                </a:cubicBezTo>
                <a:cubicBezTo>
                  <a:pt x="3507459" y="1803563"/>
                  <a:pt x="3507459" y="1803563"/>
                  <a:pt x="3456177" y="1714739"/>
                </a:cubicBezTo>
                <a:cubicBezTo>
                  <a:pt x="3452854" y="1708984"/>
                  <a:pt x="3452922" y="1702038"/>
                  <a:pt x="3456230" y="1696292"/>
                </a:cubicBezTo>
                <a:cubicBezTo>
                  <a:pt x="3456230" y="1696292"/>
                  <a:pt x="3456230" y="1696292"/>
                  <a:pt x="3507290" y="1607724"/>
                </a:cubicBezTo>
                <a:cubicBezTo>
                  <a:pt x="3510406" y="1602087"/>
                  <a:pt x="3516523" y="1598556"/>
                  <a:pt x="3522963" y="1598675"/>
                </a:cubicBezTo>
                <a:close/>
                <a:moveTo>
                  <a:pt x="4199803" y="1370724"/>
                </a:moveTo>
                <a:cubicBezTo>
                  <a:pt x="4199803" y="1370724"/>
                  <a:pt x="4199803" y="1370724"/>
                  <a:pt x="4537019" y="1370938"/>
                </a:cubicBezTo>
                <a:cubicBezTo>
                  <a:pt x="4558892" y="1370965"/>
                  <a:pt x="4578843" y="1382227"/>
                  <a:pt x="4589804" y="1401211"/>
                </a:cubicBezTo>
                <a:cubicBezTo>
                  <a:pt x="4589804" y="1401211"/>
                  <a:pt x="4589804" y="1401211"/>
                  <a:pt x="4758963" y="1694203"/>
                </a:cubicBezTo>
                <a:cubicBezTo>
                  <a:pt x="4769558" y="1712554"/>
                  <a:pt x="4769700" y="1736097"/>
                  <a:pt x="4758423" y="1754421"/>
                </a:cubicBezTo>
                <a:cubicBezTo>
                  <a:pt x="4758423" y="1754421"/>
                  <a:pt x="4758423" y="1754421"/>
                  <a:pt x="4590365" y="2047199"/>
                </a:cubicBezTo>
                <a:cubicBezTo>
                  <a:pt x="4580083" y="2065790"/>
                  <a:pt x="4559908" y="2077438"/>
                  <a:pt x="4538665" y="2077046"/>
                </a:cubicBezTo>
                <a:cubicBezTo>
                  <a:pt x="4538665" y="2077046"/>
                  <a:pt x="4538665" y="2077046"/>
                  <a:pt x="4201084" y="2076201"/>
                </a:cubicBezTo>
                <a:cubicBezTo>
                  <a:pt x="4179577" y="2076805"/>
                  <a:pt x="4159259" y="2064910"/>
                  <a:pt x="4148664" y="2046559"/>
                </a:cubicBezTo>
                <a:cubicBezTo>
                  <a:pt x="4148664" y="2046559"/>
                  <a:pt x="4148664" y="2046559"/>
                  <a:pt x="3979505" y="1753567"/>
                </a:cubicBezTo>
                <a:cubicBezTo>
                  <a:pt x="3968545" y="1734583"/>
                  <a:pt x="3968768" y="1711673"/>
                  <a:pt x="3979680" y="1692718"/>
                </a:cubicBezTo>
                <a:cubicBezTo>
                  <a:pt x="3979680" y="1692718"/>
                  <a:pt x="3979680" y="1692718"/>
                  <a:pt x="4148104" y="1400573"/>
                </a:cubicBezTo>
                <a:cubicBezTo>
                  <a:pt x="4158385" y="1381980"/>
                  <a:pt x="4178560" y="1370332"/>
                  <a:pt x="4199803" y="1370724"/>
                </a:cubicBezTo>
                <a:close/>
                <a:moveTo>
                  <a:pt x="3525946" y="1141304"/>
                </a:moveTo>
                <a:cubicBezTo>
                  <a:pt x="3525946" y="1141304"/>
                  <a:pt x="3525946" y="1141304"/>
                  <a:pt x="3719554" y="1141427"/>
                </a:cubicBezTo>
                <a:cubicBezTo>
                  <a:pt x="3732112" y="1141443"/>
                  <a:pt x="3743567" y="1147909"/>
                  <a:pt x="3749860" y="1158808"/>
                </a:cubicBezTo>
                <a:cubicBezTo>
                  <a:pt x="3749860" y="1158808"/>
                  <a:pt x="3749860" y="1158808"/>
                  <a:pt x="3846980" y="1327024"/>
                </a:cubicBezTo>
                <a:cubicBezTo>
                  <a:pt x="3853063" y="1337561"/>
                  <a:pt x="3853144" y="1351077"/>
                  <a:pt x="3846670" y="1361598"/>
                </a:cubicBezTo>
                <a:cubicBezTo>
                  <a:pt x="3846670" y="1361598"/>
                  <a:pt x="3846670" y="1361598"/>
                  <a:pt x="3750182" y="1529691"/>
                </a:cubicBezTo>
                <a:cubicBezTo>
                  <a:pt x="3744279" y="1540366"/>
                  <a:pt x="3732695" y="1547054"/>
                  <a:pt x="3720499" y="1546828"/>
                </a:cubicBezTo>
                <a:cubicBezTo>
                  <a:pt x="3720499" y="1546828"/>
                  <a:pt x="3720499" y="1546828"/>
                  <a:pt x="3526682" y="1546343"/>
                </a:cubicBezTo>
                <a:cubicBezTo>
                  <a:pt x="3514334" y="1546689"/>
                  <a:pt x="3502669" y="1539861"/>
                  <a:pt x="3496586" y="1529324"/>
                </a:cubicBezTo>
                <a:cubicBezTo>
                  <a:pt x="3496586" y="1529324"/>
                  <a:pt x="3496586" y="1529324"/>
                  <a:pt x="3399466" y="1361108"/>
                </a:cubicBezTo>
                <a:cubicBezTo>
                  <a:pt x="3393173" y="1350208"/>
                  <a:pt x="3393302" y="1337055"/>
                  <a:pt x="3399566" y="1326172"/>
                </a:cubicBezTo>
                <a:cubicBezTo>
                  <a:pt x="3399566" y="1326172"/>
                  <a:pt x="3399566" y="1326172"/>
                  <a:pt x="3496264" y="1158441"/>
                </a:cubicBezTo>
                <a:cubicBezTo>
                  <a:pt x="3502167" y="1147767"/>
                  <a:pt x="3513750" y="1141079"/>
                  <a:pt x="3525946" y="1141304"/>
                </a:cubicBezTo>
                <a:close/>
                <a:moveTo>
                  <a:pt x="3955878" y="173494"/>
                </a:moveTo>
                <a:cubicBezTo>
                  <a:pt x="3955878" y="173494"/>
                  <a:pt x="3955878" y="173494"/>
                  <a:pt x="4500068" y="173838"/>
                </a:cubicBezTo>
                <a:cubicBezTo>
                  <a:pt x="4535365" y="173884"/>
                  <a:pt x="4567564" y="192057"/>
                  <a:pt x="4585252" y="222694"/>
                </a:cubicBezTo>
                <a:cubicBezTo>
                  <a:pt x="4585252" y="222694"/>
                  <a:pt x="4585252" y="222694"/>
                  <a:pt x="4858234" y="695514"/>
                </a:cubicBezTo>
                <a:cubicBezTo>
                  <a:pt x="4875332" y="725128"/>
                  <a:pt x="4875562" y="763121"/>
                  <a:pt x="4857363" y="792690"/>
                </a:cubicBezTo>
                <a:cubicBezTo>
                  <a:pt x="4857363" y="792690"/>
                  <a:pt x="4857363" y="792690"/>
                  <a:pt x="4586156" y="1265167"/>
                </a:cubicBezTo>
                <a:cubicBezTo>
                  <a:pt x="4569564" y="1295169"/>
                  <a:pt x="4537006" y="1313967"/>
                  <a:pt x="4502727" y="1313334"/>
                </a:cubicBezTo>
                <a:cubicBezTo>
                  <a:pt x="4502727" y="1313334"/>
                  <a:pt x="4502727" y="1313334"/>
                  <a:pt x="3957947" y="1311968"/>
                </a:cubicBezTo>
                <a:cubicBezTo>
                  <a:pt x="3923239" y="1312944"/>
                  <a:pt x="3890452" y="1293749"/>
                  <a:pt x="3873354" y="1264134"/>
                </a:cubicBezTo>
                <a:cubicBezTo>
                  <a:pt x="3873354" y="1264134"/>
                  <a:pt x="3873354" y="1264134"/>
                  <a:pt x="3600372" y="791315"/>
                </a:cubicBezTo>
                <a:cubicBezTo>
                  <a:pt x="3582684" y="760678"/>
                  <a:pt x="3583043" y="723707"/>
                  <a:pt x="3600653" y="693116"/>
                </a:cubicBezTo>
                <a:cubicBezTo>
                  <a:pt x="3600653" y="693116"/>
                  <a:pt x="3600653" y="693116"/>
                  <a:pt x="3872449" y="221662"/>
                </a:cubicBezTo>
                <a:cubicBezTo>
                  <a:pt x="3889041" y="191658"/>
                  <a:pt x="3921599" y="172861"/>
                  <a:pt x="3955878" y="173494"/>
                </a:cubicBezTo>
                <a:close/>
                <a:moveTo>
                  <a:pt x="3852283" y="0"/>
                </a:moveTo>
                <a:lnTo>
                  <a:pt x="6130031" y="0"/>
                </a:lnTo>
                <a:lnTo>
                  <a:pt x="6102465" y="36730"/>
                </a:lnTo>
                <a:cubicBezTo>
                  <a:pt x="6044520" y="95168"/>
                  <a:pt x="5963814" y="129272"/>
                  <a:pt x="5879948" y="127724"/>
                </a:cubicBezTo>
                <a:cubicBezTo>
                  <a:pt x="5879948" y="127724"/>
                  <a:pt x="5879948" y="127724"/>
                  <a:pt x="4102884" y="123270"/>
                </a:cubicBezTo>
                <a:cubicBezTo>
                  <a:pt x="4017972" y="125657"/>
                  <a:pt x="3936583" y="91034"/>
                  <a:pt x="3877665" y="32818"/>
                </a:cubicBezTo>
                <a:close/>
                <a:moveTo>
                  <a:pt x="0" y="0"/>
                </a:moveTo>
                <a:lnTo>
                  <a:pt x="3781476" y="0"/>
                </a:lnTo>
                <a:lnTo>
                  <a:pt x="3800985" y="47617"/>
                </a:lnTo>
                <a:cubicBezTo>
                  <a:pt x="3821943" y="127749"/>
                  <a:pt x="3811234" y="215546"/>
                  <a:pt x="3766711" y="287889"/>
                </a:cubicBezTo>
                <a:cubicBezTo>
                  <a:pt x="3766711" y="287889"/>
                  <a:pt x="3766711" y="287889"/>
                  <a:pt x="2882037" y="1829098"/>
                </a:cubicBezTo>
                <a:cubicBezTo>
                  <a:pt x="2827913" y="1926970"/>
                  <a:pt x="2721708" y="1988287"/>
                  <a:pt x="2609888" y="1986223"/>
                </a:cubicBezTo>
                <a:cubicBezTo>
                  <a:pt x="2609888" y="1986223"/>
                  <a:pt x="2609888" y="1986223"/>
                  <a:pt x="832823" y="1981768"/>
                </a:cubicBezTo>
                <a:cubicBezTo>
                  <a:pt x="719607" y="1984952"/>
                  <a:pt x="612654" y="1922338"/>
                  <a:pt x="556879" y="1825733"/>
                </a:cubicBezTo>
                <a:cubicBezTo>
                  <a:pt x="556879" y="1825733"/>
                  <a:pt x="556879" y="1825733"/>
                  <a:pt x="79254" y="998462"/>
                </a:cubicBezTo>
                <a:lnTo>
                  <a:pt x="0" y="86119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864000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Insert or Drag &amp; Drop Photo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6117" y="1816509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anchor="t"/>
          <a:lstStyle>
            <a:lvl1pPr algn="l">
              <a:lnSpc>
                <a:spcPts val="4000"/>
              </a:lnSpc>
              <a:defRPr sz="50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divider slide title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8124" y="3795246"/>
            <a:ext cx="4000500" cy="997905"/>
          </a:xfrm>
          <a:noFill/>
        </p:spPr>
        <p:txBody>
          <a:bodyPr lIns="0" tIns="0" rIns="0" bIns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227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81149" y="1684742"/>
            <a:ext cx="4904790" cy="433376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page title</a:t>
            </a:r>
            <a:endParaRPr lang="en-ZA" dirty="0"/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="" xmlns:a16="http://schemas.microsoft.com/office/drawing/2014/main" id="{C64B33BB-8F3A-42CE-BBDA-D08AA3266737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6282692" y="432000"/>
            <a:ext cx="5511800" cy="5760000"/>
          </a:xfrm>
          <a:custGeom>
            <a:avLst/>
            <a:gdLst>
              <a:gd name="connsiteX0" fmla="*/ 193823 w 5511800"/>
              <a:gd name="connsiteY0" fmla="*/ 0 h 5760000"/>
              <a:gd name="connsiteX1" fmla="*/ 5511800 w 5511800"/>
              <a:gd name="connsiteY1" fmla="*/ 0 h 5760000"/>
              <a:gd name="connsiteX2" fmla="*/ 5511800 w 5511800"/>
              <a:gd name="connsiteY2" fmla="*/ 5760000 h 5760000"/>
              <a:gd name="connsiteX3" fmla="*/ 193823 w 5511800"/>
              <a:gd name="connsiteY3" fmla="*/ 5760000 h 5760000"/>
              <a:gd name="connsiteX4" fmla="*/ 3937 w 5511800"/>
              <a:gd name="connsiteY4" fmla="*/ 5605239 h 5760000"/>
              <a:gd name="connsiteX5" fmla="*/ 0 w 5511800"/>
              <a:gd name="connsiteY5" fmla="*/ 5566186 h 5760000"/>
              <a:gd name="connsiteX6" fmla="*/ 0 w 5511800"/>
              <a:gd name="connsiteY6" fmla="*/ 193814 h 5760000"/>
              <a:gd name="connsiteX7" fmla="*/ 3937 w 5511800"/>
              <a:gd name="connsiteY7" fmla="*/ 154762 h 5760000"/>
              <a:gd name="connsiteX8" fmla="*/ 193823 w 5511800"/>
              <a:gd name="connsiteY8" fmla="*/ 0 h 57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11800" h="5760000">
                <a:moveTo>
                  <a:pt x="193823" y="0"/>
                </a:moveTo>
                <a:lnTo>
                  <a:pt x="5511800" y="0"/>
                </a:lnTo>
                <a:lnTo>
                  <a:pt x="5511800" y="5760000"/>
                </a:lnTo>
                <a:lnTo>
                  <a:pt x="193823" y="5760000"/>
                </a:lnTo>
                <a:cubicBezTo>
                  <a:pt x="100158" y="5760000"/>
                  <a:pt x="22011" y="5693561"/>
                  <a:pt x="3937" y="5605239"/>
                </a:cubicBezTo>
                <a:lnTo>
                  <a:pt x="0" y="5566186"/>
                </a:lnTo>
                <a:lnTo>
                  <a:pt x="0" y="193814"/>
                </a:lnTo>
                <a:lnTo>
                  <a:pt x="3937" y="154762"/>
                </a:lnTo>
                <a:cubicBezTo>
                  <a:pt x="22011" y="66440"/>
                  <a:pt x="100158" y="0"/>
                  <a:pt x="193823" y="0"/>
                </a:cubicBezTo>
                <a:close/>
              </a:path>
            </a:pathLst>
          </a:custGeom>
        </p:spPr>
        <p:txBody>
          <a:bodyPr wrap="square" tIns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&amp; Drop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page title</a:t>
            </a:r>
            <a:endParaRPr lang="en-ZA" dirty="0"/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1629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12170" y="237629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page title</a:t>
            </a:r>
            <a:endParaRPr lang="en-ZA" dirty="0"/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="" xmlns:a16="http://schemas.microsoft.com/office/drawing/2014/main" id="{01317B12-44C8-4227-9EB8-973D2226E63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8812420" y="117614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&amp; Drop your photo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="" xmlns:a16="http://schemas.microsoft.com/office/drawing/2014/main" id="{1AD2255F-36DA-4BDE-B54D-F94F14B68B6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8812419" y="3552739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&amp; Drop your photo</a:t>
            </a:r>
          </a:p>
        </p:txBody>
      </p:sp>
    </p:spTree>
    <p:extLst>
      <p:ext uri="{BB962C8B-B14F-4D97-AF65-F5344CB8AC3E}">
        <p14:creationId xmlns:p14="http://schemas.microsoft.com/office/powerpoint/2010/main" val="282955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="" xmlns:a16="http://schemas.microsoft.com/office/drawing/2014/main" id="{CD92D281-07CD-478F-9BF5-BA7D43439A3D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1" name="Freeform 5">
            <a:extLst>
              <a:ext uri="{FF2B5EF4-FFF2-40B4-BE49-F238E27FC236}">
                <a16:creationId xmlns="" xmlns:a16="http://schemas.microsoft.com/office/drawing/2014/main" id="{B2C53265-8805-42B3-82B4-151EFBC4273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3" name="Freeform 5">
            <a:extLst>
              <a:ext uri="{FF2B5EF4-FFF2-40B4-BE49-F238E27FC236}">
                <a16:creationId xmlns="" xmlns:a16="http://schemas.microsoft.com/office/drawing/2014/main" id="{D0111EB4-98AF-4EB7-878B-31FD32A9514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4" name="Freeform 5">
            <a:extLst>
              <a:ext uri="{FF2B5EF4-FFF2-40B4-BE49-F238E27FC236}">
                <a16:creationId xmlns="" xmlns:a16="http://schemas.microsoft.com/office/drawing/2014/main" id="{33809002-30A9-49C0-BE36-B14DD1E4D87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15" name="Freeform 5">
            <a:extLst>
              <a:ext uri="{FF2B5EF4-FFF2-40B4-BE49-F238E27FC236}">
                <a16:creationId xmlns="" xmlns:a16="http://schemas.microsoft.com/office/drawing/2014/main" id="{FFD5C582-B212-4ADA-AB1B-0481AA39C3A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dirty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3" name="Comparison Left Placeholder 1">
            <a:extLst>
              <a:ext uri="{FF2B5EF4-FFF2-40B4-BE49-F238E27FC236}">
                <a16:creationId xmlns=""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5834"/>
            <a:ext cx="5472000" cy="3600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5472000" cy="416833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12" name="Comparison Left Placeholder 2">
            <a:extLst>
              <a:ext uri="{FF2B5EF4-FFF2-40B4-BE49-F238E27FC236}">
                <a16:creationId xmlns=""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516359"/>
            <a:ext cx="5472000" cy="358775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020359"/>
            <a:ext cx="5472113" cy="41708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=""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1771313" cy="61912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&amp; Drop your photo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BBC3BEE7-44AC-45BC-B4E7-93E3454EB8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0687" y="5066452"/>
            <a:ext cx="4459766" cy="539345"/>
          </a:xfrm>
          <a:prstGeom prst="roundRect">
            <a:avLst>
              <a:gd name="adj" fmla="val 10086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108000" rIns="180000" bIns="0" anchor="t"/>
          <a:lstStyle>
            <a:lvl1pPr algn="l">
              <a:lnSpc>
                <a:spcPct val="100000"/>
              </a:lnSpc>
              <a:defRPr sz="1800" b="0" spc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ZA" dirty="0"/>
              <a:t>Enter your caption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0E81F30-8FC8-4841-8404-4DC79218B945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="" xmlns:a16="http://schemas.microsoft.com/office/drawing/2014/main" id="{83D29F65-481C-4C80-BB65-121E5AED26B5}"/>
              </a:ext>
            </a:extLst>
          </p:cNvPr>
          <p:cNvSpPr/>
          <p:nvPr userDrawn="1"/>
        </p:nvSpPr>
        <p:spPr>
          <a:xfrm>
            <a:off x="11844618" y="6249961"/>
            <a:ext cx="230420" cy="460402"/>
          </a:xfrm>
          <a:prstGeom prst="roundRect">
            <a:avLst>
              <a:gd name="adj" fmla="val 7366"/>
            </a:avLst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AC6C03AE-289A-4BCC-971C-3400028C8764}"/>
              </a:ext>
            </a:extLst>
          </p:cNvPr>
          <p:cNvSpPr/>
          <p:nvPr userDrawn="1"/>
        </p:nvSpPr>
        <p:spPr>
          <a:xfrm rot="5400000">
            <a:off x="8694713" y="3406143"/>
            <a:ext cx="6857999" cy="457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page title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61483"/>
            <a:ext cx="5484930" cy="20153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7656" y="6277243"/>
            <a:ext cx="464344" cy="400188"/>
          </a:xfrm>
          <a:prstGeom prst="roundRect">
            <a:avLst>
              <a:gd name="adj" fmla="val 9526"/>
            </a:avLst>
          </a:prstGeom>
          <a:gradFill>
            <a:gsLst>
              <a:gs pos="20000">
                <a:schemeClr val="tx1">
                  <a:lumMod val="75000"/>
                  <a:lumOff val="25000"/>
                </a:schemeClr>
              </a:gs>
              <a:gs pos="82000">
                <a:schemeClr val="tx1"/>
              </a:gs>
            </a:gsLst>
            <a:lin ang="3000000" scaled="0"/>
          </a:gradFill>
          <a:ln w="6350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62" r:id="rId3"/>
    <p:sldLayoutId id="2147483663" r:id="rId4"/>
    <p:sldLayoutId id="2147483658" r:id="rId5"/>
    <p:sldLayoutId id="2147483665" r:id="rId6"/>
    <p:sldLayoutId id="2147483666" r:id="rId7"/>
    <p:sldLayoutId id="2147483659" r:id="rId8"/>
    <p:sldLayoutId id="2147483660" r:id="rId9"/>
    <p:sldLayoutId id="2147483664" r:id="rId10"/>
    <p:sldLayoutId id="2147483656" r:id="rId11"/>
    <p:sldLayoutId id="2147483657" r:id="rId12"/>
    <p:sldLayoutId id="2147483667" r:id="rId13"/>
    <p:sldLayoutId id="2147483668" r:id="rId14"/>
    <p:sldLayoutId id="2147483650" r:id="rId15"/>
    <p:sldLayoutId id="2147483652" r:id="rId16"/>
    <p:sldLayoutId id="2147483669" r:id="rId17"/>
    <p:sldLayoutId id="2147483671" r:id="rId18"/>
    <p:sldLayoutId id="2147483672" r:id="rId19"/>
    <p:sldLayoutId id="2147483670" r:id="rId20"/>
    <p:sldLayoutId id="2147483655" r:id="rId2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png"/><Relationship Id="rId11" Type="http://schemas.openxmlformats.org/officeDocument/2006/relationships/image" Target="../media/image2.png"/><Relationship Id="rId5" Type="http://schemas.openxmlformats.org/officeDocument/2006/relationships/image" Target="../media/image11.svg"/><Relationship Id="rId10" Type="http://schemas.openxmlformats.org/officeDocument/2006/relationships/image" Target="../media/image17.sv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="" xmlns:a16="http://schemas.microsoft.com/office/drawing/2014/main" id="{FE5D908F-BAEF-2843-BC2F-691696E72E1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176"/>
            <a:ext cx="10655455" cy="5537647"/>
          </a:xfrm>
        </p:spPr>
      </p:pic>
      <p:sp>
        <p:nvSpPr>
          <p:cNvPr id="25" name="TextBox 24" descr="Slide accent to title box">
            <a:extLst>
              <a:ext uri="{FF2B5EF4-FFF2-40B4-BE49-F238E27FC236}">
                <a16:creationId xmlns="" xmlns:a16="http://schemas.microsoft.com/office/drawing/2014/main" id="{7EF238CB-AB58-4787-8F9C-A1C16929A2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 flipH="1">
            <a:off x="-1" y="3914775"/>
            <a:ext cx="1481849" cy="2200275"/>
          </a:xfrm>
          <a:custGeom>
            <a:avLst/>
            <a:gdLst>
              <a:gd name="connsiteX0" fmla="*/ 1494549 w 1494549"/>
              <a:gd name="connsiteY0" fmla="*/ 0 h 2200275"/>
              <a:gd name="connsiteX1" fmla="*/ 100333 w 1494549"/>
              <a:gd name="connsiteY1" fmla="*/ 0 h 2200275"/>
              <a:gd name="connsiteX2" fmla="*/ 0 w 1494549"/>
              <a:gd name="connsiteY2" fmla="*/ 100333 h 2200275"/>
              <a:gd name="connsiteX3" fmla="*/ 0 w 1494549"/>
              <a:gd name="connsiteY3" fmla="*/ 2099942 h 2200275"/>
              <a:gd name="connsiteX4" fmla="*/ 100333 w 1494549"/>
              <a:gd name="connsiteY4" fmla="*/ 2200275 h 2200275"/>
              <a:gd name="connsiteX5" fmla="*/ 1494549 w 1494549"/>
              <a:gd name="connsiteY5" fmla="*/ 2200275 h 220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549" h="2200275">
                <a:moveTo>
                  <a:pt x="1494549" y="0"/>
                </a:moveTo>
                <a:lnTo>
                  <a:pt x="100333" y="0"/>
                </a:lnTo>
                <a:cubicBezTo>
                  <a:pt x="44921" y="0"/>
                  <a:pt x="0" y="44921"/>
                  <a:pt x="0" y="100333"/>
                </a:cubicBezTo>
                <a:lnTo>
                  <a:pt x="0" y="2099942"/>
                </a:lnTo>
                <a:cubicBezTo>
                  <a:pt x="0" y="2155354"/>
                  <a:pt x="44921" y="2200275"/>
                  <a:pt x="100333" y="2200275"/>
                </a:cubicBezTo>
                <a:lnTo>
                  <a:pt x="1494549" y="2200275"/>
                </a:lnTo>
                <a:close/>
              </a:path>
            </a:pathLst>
          </a:cu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tx1"/>
              </a:gs>
            </a:gsLst>
            <a:lin ang="0" scaled="0"/>
          </a:gra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wrap="square" lIns="180000" tIns="288000" rIns="180000" bIns="180000" rtlCol="0" anchor="t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5000" b="1" kern="1200" spc="-3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ZA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8293" y="3114635"/>
            <a:ext cx="6972214" cy="2514635"/>
          </a:xfr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r>
              <a:rPr lang="en-ZA" sz="3600" dirty="0" smtClean="0"/>
              <a:t>Securities Investment </a:t>
            </a:r>
            <a:r>
              <a:rPr lang="en-ZA" sz="3600" dirty="0"/>
              <a:t>B</a:t>
            </a:r>
            <a:r>
              <a:rPr lang="en-ZA" sz="3600" dirty="0" smtClean="0"/>
              <a:t>usiness  (Amendment ) Law , </a:t>
            </a:r>
            <a:r>
              <a:rPr lang="en-ZA" sz="3600" dirty="0"/>
              <a:t>2019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=""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4624645"/>
            <a:ext cx="4000500" cy="690752"/>
          </a:xfrm>
        </p:spPr>
        <p:txBody>
          <a:bodyPr/>
          <a:lstStyle/>
          <a:p>
            <a:r>
              <a:rPr lang="en-ZA" dirty="0" smtClean="0"/>
              <a:t>Key changes and implications for Investment Managers </a:t>
            </a:r>
            <a:endParaRPr lang="en-ZA" dirty="0"/>
          </a:p>
        </p:txBody>
      </p:sp>
      <p:sp>
        <p:nvSpPr>
          <p:cNvPr id="20" name="Isosceles Triangle 19" descr="Slide shadow to title box">
            <a:extLst>
              <a:ext uri="{FF2B5EF4-FFF2-40B4-BE49-F238E27FC236}">
                <a16:creationId xmlns="" xmlns:a16="http://schemas.microsoft.com/office/drawing/2014/main" id="{545D50A1-D634-4325-B06C-5450FDF7B8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0800000" flipH="1">
            <a:off x="1000837" y="5629270"/>
            <a:ext cx="476249" cy="42497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93" y="5360839"/>
            <a:ext cx="3933333" cy="11428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26126" y="5551492"/>
            <a:ext cx="2685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Liz Kenny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21 August 2019</a:t>
            </a:r>
          </a:p>
        </p:txBody>
      </p:sp>
    </p:spTree>
    <p:extLst>
      <p:ext uri="{BB962C8B-B14F-4D97-AF65-F5344CB8AC3E}">
        <p14:creationId xmlns:p14="http://schemas.microsoft.com/office/powerpoint/2010/main" val="389996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to Securities Investment Business Law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1999" y="1512000"/>
            <a:ext cx="7772887" cy="4679250"/>
          </a:xfrm>
        </p:spPr>
        <p:txBody>
          <a:bodyPr/>
          <a:lstStyle/>
          <a:p>
            <a:pPr algn="just"/>
            <a:r>
              <a:rPr lang="en-US" dirty="0" smtClean="0"/>
              <a:t>Who does it apply to?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What are “securities” and a “securities investment business”?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Exemption for Excluded Persons from requiring a licence from CIMA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Annual declaration and fee, but no on-going event-driven notifications required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29600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86366" y="432000"/>
            <a:ext cx="11385634" cy="432000"/>
          </a:xfrm>
        </p:spPr>
        <p:txBody>
          <a:bodyPr/>
          <a:lstStyle/>
          <a:p>
            <a:r>
              <a:rPr lang="en-ZA" dirty="0" smtClean="0"/>
              <a:t>Securities </a:t>
            </a:r>
            <a:r>
              <a:rPr lang="en-ZA" dirty="0"/>
              <a:t>Investment Business  (Amendment ) Law , 2019</a:t>
            </a:r>
            <a:r>
              <a:rPr lang="en-US" dirty="0"/>
              <a:t>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66096" y="1398930"/>
            <a:ext cx="3600000" cy="4679250"/>
          </a:xfrm>
        </p:spPr>
        <p:txBody>
          <a:bodyPr/>
          <a:lstStyle/>
          <a:p>
            <a:pPr algn="just"/>
            <a:r>
              <a:rPr lang="en-US" dirty="0" smtClean="0"/>
              <a:t>Came into force on 18 June 2019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Response </a:t>
            </a:r>
            <a:r>
              <a:rPr lang="en-US" dirty="0"/>
              <a:t>to Caribbean Financial Action Task Force’s evaluation of Cayman’s anti-money laundering framework </a:t>
            </a:r>
            <a:r>
              <a:rPr lang="en-US" dirty="0" smtClean="0"/>
              <a:t>and </a:t>
            </a:r>
            <a:r>
              <a:rPr lang="en-US" dirty="0"/>
              <a:t>a CIMA review of the E</a:t>
            </a:r>
            <a:r>
              <a:rPr lang="en-US" dirty="0" smtClean="0"/>
              <a:t>xcluded Persons </a:t>
            </a:r>
            <a:r>
              <a:rPr lang="en-US" dirty="0"/>
              <a:t>regime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Introduces important changes to the regulatory and supervisory framework applicable to “Excluded Persons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Impact all “Excluded Persons” which carry on securities investment business 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3</a:t>
            </a:fld>
            <a:endParaRPr lang="en-ZA" dirty="0"/>
          </a:p>
        </p:txBody>
      </p:sp>
      <p:sp>
        <p:nvSpPr>
          <p:cNvPr id="12" name="Content Placeholder 11"/>
          <p:cNvSpPr>
            <a:spLocks noGrp="1"/>
          </p:cNvSpPr>
          <p:nvPr>
            <p:ph idx="33"/>
          </p:nvPr>
        </p:nvSpPr>
        <p:spPr>
          <a:xfrm>
            <a:off x="5834586" y="1398930"/>
            <a:ext cx="3600000" cy="4679250"/>
          </a:xfrm>
        </p:spPr>
        <p:txBody>
          <a:bodyPr/>
          <a:lstStyle/>
          <a:p>
            <a:pPr algn="just"/>
            <a:r>
              <a:rPr lang="en-US" dirty="0"/>
              <a:t>Persons falling within the category of “Excluded Person must apply for registration as a </a:t>
            </a:r>
            <a:r>
              <a:rPr lang="en-US" b="1" u="sng" dirty="0"/>
              <a:t>Registered Person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Existing “Excluded Persons” will be required to </a:t>
            </a:r>
            <a:r>
              <a:rPr lang="en-US" b="1" u="sng" dirty="0" smtClean="0"/>
              <a:t>re-register as a Registered Person</a:t>
            </a:r>
            <a:r>
              <a:rPr lang="en-US" i="1" dirty="0" smtClean="0"/>
              <a:t> </a:t>
            </a:r>
            <a:r>
              <a:rPr lang="en-US" dirty="0" smtClean="0"/>
              <a:t>by 15 January 2020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If meet the definition of a “relevant entity” in the Economic Substance Law, need to consider the application of the ES test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37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Non-Registrable Persons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228846"/>
              </p:ext>
            </p:extLst>
          </p:nvPr>
        </p:nvGraphicFramePr>
        <p:xfrm>
          <a:off x="2524259" y="1202728"/>
          <a:ext cx="6478074" cy="5274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34417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changed for Registered Persons?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0332" y="1512000"/>
            <a:ext cx="3600000" cy="467925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Two directors</a:t>
            </a:r>
          </a:p>
          <a:p>
            <a:r>
              <a:rPr lang="en-US" dirty="0" smtClean="0"/>
              <a:t>Required to appoint two directors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Fit and proper persons</a:t>
            </a:r>
          </a:p>
          <a:p>
            <a:pPr algn="just"/>
            <a:r>
              <a:rPr lang="en-US" dirty="0" smtClean="0"/>
              <a:t>CIMA must be satisfied the applicant’s directors, shareholders and senior officers are fit and proper persons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5</a:t>
            </a:fld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idx="33"/>
          </p:nvPr>
        </p:nvSpPr>
        <p:spPr>
          <a:xfrm>
            <a:off x="4108817" y="1517172"/>
            <a:ext cx="3600000" cy="4679250"/>
          </a:xfrm>
        </p:spPr>
        <p:txBody>
          <a:bodyPr/>
          <a:lstStyle/>
          <a:p>
            <a:pPr marL="0" indent="0">
              <a:buNone/>
            </a:pPr>
            <a:r>
              <a:rPr lang="en-US" sz="1800" b="1" u="sng" dirty="0" smtClean="0"/>
              <a:t>Notification of changes</a:t>
            </a:r>
            <a:endParaRPr lang="en-US" b="1" u="sng" dirty="0"/>
          </a:p>
          <a:p>
            <a:pPr algn="just"/>
            <a:r>
              <a:rPr lang="en-US" sz="1800" dirty="0" smtClean="0"/>
              <a:t>A Registered Person must notify CIMA within 21 days after any change in the information filed by the Registered Person </a:t>
            </a:r>
          </a:p>
          <a:p>
            <a:pPr algn="just"/>
            <a:r>
              <a:rPr lang="en-US" dirty="0" smtClean="0"/>
              <a:t>Shares in a company/ interests in a partnership cannot be transferred without CIMA being notified within 21 days of transfer </a:t>
            </a:r>
          </a:p>
          <a:p>
            <a:pPr algn="just"/>
            <a:r>
              <a:rPr lang="en-US" dirty="0" smtClean="0"/>
              <a:t>Not subject to pre-approval requirement </a:t>
            </a:r>
          </a:p>
          <a:p>
            <a:pPr algn="just"/>
            <a:r>
              <a:rPr lang="en-US" sz="1800" dirty="0" smtClean="0"/>
              <a:t>Annual renewal on 15 January each year</a:t>
            </a:r>
          </a:p>
          <a:p>
            <a:pPr algn="just"/>
            <a:r>
              <a:rPr lang="en-US" dirty="0" smtClean="0"/>
              <a:t>Notify of intention to de-register within 21 days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34"/>
          </p:nvPr>
        </p:nvSpPr>
        <p:spPr>
          <a:xfrm>
            <a:off x="7927302" y="1504293"/>
            <a:ext cx="3600000" cy="467925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Information requests</a:t>
            </a:r>
          </a:p>
          <a:p>
            <a:pPr algn="just"/>
            <a:r>
              <a:rPr lang="en-US" dirty="0" smtClean="0"/>
              <a:t>CIMA may request information from:</a:t>
            </a:r>
          </a:p>
          <a:p>
            <a:pPr lvl="1" algn="just"/>
            <a:r>
              <a:rPr lang="en-US" sz="1800" dirty="0"/>
              <a:t>a Registered Person relating to its securities investment </a:t>
            </a:r>
            <a:r>
              <a:rPr lang="en-US" sz="1800" dirty="0" smtClean="0"/>
              <a:t>business</a:t>
            </a:r>
          </a:p>
          <a:p>
            <a:pPr lvl="1" algn="just"/>
            <a:r>
              <a:rPr lang="en-US" sz="1800" dirty="0" smtClean="0"/>
              <a:t>a person who, in CIMA’s opinion is conducting securities investment business in contravention of SIBL </a:t>
            </a:r>
            <a:endParaRPr lang="en-US" sz="18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0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changed for Registered Persons?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0332" y="1512000"/>
            <a:ext cx="3600000" cy="467925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Exercise of discretionary powers</a:t>
            </a:r>
          </a:p>
          <a:p>
            <a:pPr algn="just"/>
            <a:r>
              <a:rPr lang="en-US" dirty="0" smtClean="0"/>
              <a:t>Registered Persons will be subject to a number of CIMA supervisory, inspection and enforcement powers</a:t>
            </a:r>
          </a:p>
          <a:p>
            <a:pPr algn="just"/>
            <a:r>
              <a:rPr lang="en-US" dirty="0" smtClean="0"/>
              <a:t>CIMA can refuse an application or impose conditions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6</a:t>
            </a:fld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idx="33"/>
          </p:nvPr>
        </p:nvSpPr>
        <p:spPr>
          <a:xfrm>
            <a:off x="4108817" y="1517172"/>
            <a:ext cx="3600000" cy="467925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Economic substance </a:t>
            </a:r>
          </a:p>
          <a:p>
            <a:pPr algn="just"/>
            <a:r>
              <a:rPr lang="en-US" dirty="0"/>
              <a:t>Registered Person who is a “relevant entity” under the ES Law will be deemed to be carrying on the relevant activity of “fund management business” → subject to the ES Law</a:t>
            </a:r>
          </a:p>
          <a:p>
            <a:pPr algn="just"/>
            <a:r>
              <a:rPr lang="en-US" dirty="0"/>
              <a:t>Requirement to maintain in Cayman such resources, including staff, premises, books and records as CIMA consider appropriate given the nature and scale of the business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34"/>
          </p:nvPr>
        </p:nvSpPr>
        <p:spPr>
          <a:xfrm>
            <a:off x="7927302" y="1504293"/>
            <a:ext cx="3600000" cy="467925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Cease </a:t>
            </a:r>
            <a:r>
              <a:rPr lang="en-US" b="1" u="sng" dirty="0"/>
              <a:t>and desist</a:t>
            </a:r>
          </a:p>
          <a:p>
            <a:pPr algn="just"/>
            <a:r>
              <a:rPr lang="en-US" dirty="0"/>
              <a:t>If CIMA is of the opinion that a Registered Person is committing or about to commit an act that is an unsafe or unsound practice in conducting its business → may direct it to:</a:t>
            </a:r>
          </a:p>
          <a:p>
            <a:pPr lvl="1" algn="just"/>
            <a:r>
              <a:rPr lang="en-US" sz="1800" dirty="0"/>
              <a:t>cease or refrain from conducting the act </a:t>
            </a:r>
          </a:p>
          <a:p>
            <a:pPr lvl="1" algn="just"/>
            <a:r>
              <a:rPr lang="en-US" sz="1800" dirty="0"/>
              <a:t>perform acts to remedy the situation </a:t>
            </a:r>
          </a:p>
          <a:p>
            <a:pPr marL="266700" lvl="1" indent="0" algn="just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611710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enforcement powers of CIMA?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ZA" smtClean="0"/>
              <a:pPr/>
              <a:t>7</a:t>
            </a:fld>
            <a:endParaRPr lang="en-ZA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934065"/>
              </p:ext>
            </p:extLst>
          </p:nvPr>
        </p:nvGraphicFramePr>
        <p:xfrm>
          <a:off x="1996225" y="864000"/>
          <a:ext cx="8152327" cy="5813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242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>
            <a:extLst>
              <a:ext uri="{FF2B5EF4-FFF2-40B4-BE49-F238E27FC236}">
                <a16:creationId xmlns="" xmlns:a16="http://schemas.microsoft.com/office/drawing/2014/main" id="{C4330FBA-FEA8-B941-8864-B3DEDDE8040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176"/>
            <a:ext cx="10655455" cy="5537647"/>
          </a:xfrm>
        </p:spPr>
      </p:pic>
      <p:sp>
        <p:nvSpPr>
          <p:cNvPr id="38" name="TextBox 37" descr="Accent to title block">
            <a:extLst>
              <a:ext uri="{FF2B5EF4-FFF2-40B4-BE49-F238E27FC236}">
                <a16:creationId xmlns="" xmlns:a16="http://schemas.microsoft.com/office/drawing/2014/main" id="{B231FB9C-F234-41D0-A4CE-8C29A5F2F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354303" y="3842399"/>
            <a:ext cx="846997" cy="2200275"/>
          </a:xfrm>
          <a:custGeom>
            <a:avLst/>
            <a:gdLst>
              <a:gd name="connsiteX0" fmla="*/ 99480 w 846997"/>
              <a:gd name="connsiteY0" fmla="*/ 0 h 2200275"/>
              <a:gd name="connsiteX1" fmla="*/ 846997 w 846997"/>
              <a:gd name="connsiteY1" fmla="*/ 0 h 2200275"/>
              <a:gd name="connsiteX2" fmla="*/ 846997 w 846997"/>
              <a:gd name="connsiteY2" fmla="*/ 2200275 h 2200275"/>
              <a:gd name="connsiteX3" fmla="*/ 99480 w 846997"/>
              <a:gd name="connsiteY3" fmla="*/ 2200275 h 2200275"/>
              <a:gd name="connsiteX4" fmla="*/ 0 w 846997"/>
              <a:gd name="connsiteY4" fmla="*/ 2099942 h 2200275"/>
              <a:gd name="connsiteX5" fmla="*/ 0 w 846997"/>
              <a:gd name="connsiteY5" fmla="*/ 100333 h 2200275"/>
              <a:gd name="connsiteX6" fmla="*/ 99480 w 846997"/>
              <a:gd name="connsiteY6" fmla="*/ 0 h 220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6997" h="2200275">
                <a:moveTo>
                  <a:pt x="99480" y="0"/>
                </a:moveTo>
                <a:lnTo>
                  <a:pt x="846997" y="0"/>
                </a:lnTo>
                <a:lnTo>
                  <a:pt x="846997" y="2200275"/>
                </a:lnTo>
                <a:lnTo>
                  <a:pt x="99480" y="2200275"/>
                </a:lnTo>
                <a:cubicBezTo>
                  <a:pt x="44539" y="2200275"/>
                  <a:pt x="0" y="2155354"/>
                  <a:pt x="0" y="2099942"/>
                </a:cubicBezTo>
                <a:lnTo>
                  <a:pt x="0" y="100333"/>
                </a:lnTo>
                <a:cubicBezTo>
                  <a:pt x="0" y="44921"/>
                  <a:pt x="44539" y="0"/>
                  <a:pt x="99480" y="0"/>
                </a:cubicBezTo>
                <a:close/>
              </a:path>
            </a:pathLst>
          </a:cu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tx1"/>
              </a:gs>
            </a:gsLst>
            <a:lin ang="0" scaled="0"/>
          </a:gra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wrap="square" lIns="180000" tIns="288000" rIns="180000" bIns="180000" rtlCol="0" anchor="t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5000" b="1" kern="1200" spc="-3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ZA" dirty="0"/>
          </a:p>
        </p:txBody>
      </p:sp>
      <p:sp>
        <p:nvSpPr>
          <p:cNvPr id="35" name="Isosceles Triangle 34" descr="Shadow to title block">
            <a:extLst>
              <a:ext uri="{FF2B5EF4-FFF2-40B4-BE49-F238E27FC236}">
                <a16:creationId xmlns="" xmlns:a16="http://schemas.microsoft.com/office/drawing/2014/main" id="{FE193317-B8BD-46CA-B0A6-8A7511B086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1359065" y="5556894"/>
            <a:ext cx="476249" cy="42497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3" name="Freeform 5" descr="Hollow accent block">
            <a:extLst>
              <a:ext uri="{FF2B5EF4-FFF2-40B4-BE49-F238E27FC236}">
                <a16:creationId xmlns="" xmlns:a16="http://schemas.microsoft.com/office/drawing/2014/main" id="{8186FEAF-6E1E-4258-94C3-5C589D4B5A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auto">
          <a:xfrm>
            <a:off x="6490727" y="1236374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20" name="Title 19">
            <a:extLst>
              <a:ext uri="{FF2B5EF4-FFF2-40B4-BE49-F238E27FC236}">
                <a16:creationId xmlns="" xmlns:a16="http://schemas.microsoft.com/office/drawing/2014/main" id="{7C11A64B-7EA5-442C-8405-73273A5331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</a:t>
            </a:r>
            <a:r>
              <a:rPr lang="en-US" dirty="0" smtClean="0"/>
              <a:t> You</a:t>
            </a:r>
            <a:endParaRPr lang="en-ZA" dirty="0"/>
          </a:p>
        </p:txBody>
      </p:sp>
      <p:pic>
        <p:nvPicPr>
          <p:cNvPr id="8" name="Graphic 7" descr="User" title="Icon - Presenter Name">
            <a:extLst>
              <a:ext uri="{FF2B5EF4-FFF2-40B4-BE49-F238E27FC236}">
                <a16:creationId xmlns="" xmlns:a16="http://schemas.microsoft.com/office/drawing/2014/main" id="{111541C4-DB03-4E53-994D-499C7D73C4D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8512" y="4148364"/>
            <a:ext cx="218900" cy="2189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0828E04-9C2A-4859-8050-C2DF67A249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34849" y="4148364"/>
            <a:ext cx="3521514" cy="288000"/>
          </a:xfrm>
        </p:spPr>
        <p:txBody>
          <a:bodyPr/>
          <a:lstStyle/>
          <a:p>
            <a:r>
              <a:rPr lang="en-ZA" dirty="0" smtClean="0"/>
              <a:t>Liz Kenny </a:t>
            </a:r>
            <a:endParaRPr lang="en-ZA" dirty="0"/>
          </a:p>
        </p:txBody>
      </p:sp>
      <p:pic>
        <p:nvPicPr>
          <p:cNvPr id="9" name="Graphic 8" descr="Envelope" title="Icon Presenter Email">
            <a:extLst>
              <a:ext uri="{FF2B5EF4-FFF2-40B4-BE49-F238E27FC236}">
                <a16:creationId xmlns="" xmlns:a16="http://schemas.microsoft.com/office/drawing/2014/main" id="{773C1382-ACE1-460F-A1B6-AB761A7D2E6B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78512" y="4615862"/>
            <a:ext cx="218900" cy="21890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50A3BCC3-A277-4C0B-9EBA-EB53990D8E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ZA" dirty="0" smtClean="0"/>
              <a:t>elizabeth.kenny@loebsmith.com</a:t>
            </a:r>
            <a:endParaRPr lang="en-ZA" dirty="0"/>
          </a:p>
        </p:txBody>
      </p:sp>
      <p:pic>
        <p:nvPicPr>
          <p:cNvPr id="11" name="Graphic 10" descr="Link">
            <a:extLst>
              <a:ext uri="{FF2B5EF4-FFF2-40B4-BE49-F238E27FC236}">
                <a16:creationId xmlns="" xmlns:a16="http://schemas.microsoft.com/office/drawing/2014/main" id="{0718E6E0-05A2-479C-AEA8-1A385EB73474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661653" y="4942435"/>
            <a:ext cx="244786" cy="244786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="" xmlns:a16="http://schemas.microsoft.com/office/drawing/2014/main" id="{43DBE4D9-1044-49A3-ABD5-477041FF2B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ZA" dirty="0" smtClean="0"/>
              <a:t>www.loebsmith.com</a:t>
            </a:r>
            <a:endParaRPr lang="en-ZA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9086" y="5086435"/>
            <a:ext cx="3933333" cy="1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678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7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eometric Presentation Layout_SB - v5.potx" id="{D23EA009-1275-445B-9B7F-C601617D2B1D}" vid="{30A9F54A-813B-40F2-AB5B-755CECE9C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Geometric presentation</Template>
  <TotalTime>0</TotalTime>
  <Words>740</Words>
  <Application>Microsoft Office PowerPoint</Application>
  <PresentationFormat>Widescreen</PresentationFormat>
  <Paragraphs>105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Times New Roman</vt:lpstr>
      <vt:lpstr>Office Theme</vt:lpstr>
      <vt:lpstr>Securities Investment Business  (Amendment ) Law , 2019</vt:lpstr>
      <vt:lpstr>Background to Securities Investment Business Law</vt:lpstr>
      <vt:lpstr>Securities Investment Business  (Amendment ) Law , 2019 </vt:lpstr>
      <vt:lpstr>Non-Registrable Persons</vt:lpstr>
      <vt:lpstr>What has changed for Registered Persons?</vt:lpstr>
      <vt:lpstr>What has changed for Registered Persons?</vt:lpstr>
      <vt:lpstr>What are the enforcement powers of CIMA?</vt:lpstr>
      <vt:lpstr>Thank  You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2018-09-06T20:37:53Z</dcterms:created>
  <dcterms:modified xsi:type="dcterms:W3CDTF">2019-08-21T17:44:18Z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2018-08-01T18:28:11.6786671Z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