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10077450" cy="7562850"/>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9"/>
  </p:normalViewPr>
  <p:slideViewPr>
    <p:cSldViewPr snapToGrid="0" snapToObjects="1">
      <p:cViewPr varScale="1">
        <p:scale>
          <a:sx n="97" d="100"/>
          <a:sy n="97" d="100"/>
        </p:scale>
        <p:origin x="1800"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719640" y="300960"/>
            <a:ext cx="8851680" cy="1262520"/>
          </a:xfrm>
          <a:prstGeom prst="rect">
            <a:avLst/>
          </a:prstGeom>
        </p:spPr>
        <p:txBody>
          <a:bodyPr lIns="0" tIns="0" rIns="0" bIns="0" anchor="ctr">
            <a:spAutoFit/>
          </a:bodyPr>
          <a:lstStyle/>
          <a:p>
            <a:pPr algn="ctr"/>
            <a:endParaRPr lang="en-US" sz="4400" b="0" strike="noStrike" spc="-1">
              <a:latin typeface="Arial"/>
            </a:endParaRPr>
          </a:p>
        </p:txBody>
      </p:sp>
      <p:sp>
        <p:nvSpPr>
          <p:cNvPr id="25" name="PlaceHolder 2"/>
          <p:cNvSpPr>
            <a:spLocks noGrp="1"/>
          </p:cNvSpPr>
          <p:nvPr>
            <p:ph type="body"/>
          </p:nvPr>
        </p:nvSpPr>
        <p:spPr>
          <a:xfrm>
            <a:off x="719640" y="2160720"/>
            <a:ext cx="8636400" cy="2091960"/>
          </a:xfrm>
          <a:prstGeom prst="rect">
            <a:avLst/>
          </a:prstGeom>
        </p:spPr>
        <p:txBody>
          <a:bodyPr lIns="0" tIns="0" rIns="0" bIns="0">
            <a:normAutofit/>
          </a:bodyPr>
          <a:lstStyle/>
          <a:p>
            <a:endParaRPr lang="en-US" sz="3200" b="0" strike="noStrike" spc="-1">
              <a:latin typeface="Arial"/>
            </a:endParaRPr>
          </a:p>
        </p:txBody>
      </p:sp>
      <p:sp>
        <p:nvSpPr>
          <p:cNvPr id="26" name="PlaceHolder 3"/>
          <p:cNvSpPr>
            <a:spLocks noGrp="1"/>
          </p:cNvSpPr>
          <p:nvPr>
            <p:ph type="body"/>
          </p:nvPr>
        </p:nvSpPr>
        <p:spPr>
          <a:xfrm>
            <a:off x="719640" y="4451760"/>
            <a:ext cx="8636400" cy="209196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719640" y="300960"/>
            <a:ext cx="8851680" cy="1262520"/>
          </a:xfrm>
          <a:prstGeom prst="rect">
            <a:avLst/>
          </a:prstGeom>
        </p:spPr>
        <p:txBody>
          <a:bodyPr lIns="0" tIns="0" rIns="0" bIns="0" anchor="ctr">
            <a:spAutoFit/>
          </a:bodyPr>
          <a:lstStyle/>
          <a:p>
            <a:pPr algn="ctr"/>
            <a:endParaRPr lang="en-US" sz="4400" b="0" strike="noStrike" spc="-1">
              <a:latin typeface="Arial"/>
            </a:endParaRPr>
          </a:p>
        </p:txBody>
      </p:sp>
      <p:sp>
        <p:nvSpPr>
          <p:cNvPr id="28" name="PlaceHolder 2"/>
          <p:cNvSpPr>
            <a:spLocks noGrp="1"/>
          </p:cNvSpPr>
          <p:nvPr>
            <p:ph type="body"/>
          </p:nvPr>
        </p:nvSpPr>
        <p:spPr>
          <a:xfrm>
            <a:off x="719640" y="2160720"/>
            <a:ext cx="4214520" cy="2091960"/>
          </a:xfrm>
          <a:prstGeom prst="rect">
            <a:avLst/>
          </a:prstGeom>
        </p:spPr>
        <p:txBody>
          <a:bodyPr lIns="0" tIns="0" rIns="0" bIns="0">
            <a:normAutofit/>
          </a:bodyPr>
          <a:lstStyle/>
          <a:p>
            <a:endParaRPr lang="en-US" sz="3200" b="0" strike="noStrike" spc="-1">
              <a:latin typeface="Arial"/>
            </a:endParaRPr>
          </a:p>
        </p:txBody>
      </p:sp>
      <p:sp>
        <p:nvSpPr>
          <p:cNvPr id="29" name="PlaceHolder 3"/>
          <p:cNvSpPr>
            <a:spLocks noGrp="1"/>
          </p:cNvSpPr>
          <p:nvPr>
            <p:ph type="body"/>
          </p:nvPr>
        </p:nvSpPr>
        <p:spPr>
          <a:xfrm>
            <a:off x="5145120" y="2160720"/>
            <a:ext cx="4214520" cy="2091960"/>
          </a:xfrm>
          <a:prstGeom prst="rect">
            <a:avLst/>
          </a:prstGeom>
        </p:spPr>
        <p:txBody>
          <a:bodyPr lIns="0" tIns="0" rIns="0" bIns="0">
            <a:normAutofit/>
          </a:bodyPr>
          <a:lstStyle/>
          <a:p>
            <a:endParaRPr lang="en-US" sz="3200" b="0" strike="noStrike" spc="-1">
              <a:latin typeface="Arial"/>
            </a:endParaRPr>
          </a:p>
        </p:txBody>
      </p:sp>
      <p:sp>
        <p:nvSpPr>
          <p:cNvPr id="30" name="PlaceHolder 4"/>
          <p:cNvSpPr>
            <a:spLocks noGrp="1"/>
          </p:cNvSpPr>
          <p:nvPr>
            <p:ph type="body"/>
          </p:nvPr>
        </p:nvSpPr>
        <p:spPr>
          <a:xfrm>
            <a:off x="719640" y="4451760"/>
            <a:ext cx="4214520" cy="2091960"/>
          </a:xfrm>
          <a:prstGeom prst="rect">
            <a:avLst/>
          </a:prstGeom>
        </p:spPr>
        <p:txBody>
          <a:bodyPr lIns="0" tIns="0" rIns="0" bIns="0">
            <a:normAutofit/>
          </a:bodyPr>
          <a:lstStyle/>
          <a:p>
            <a:endParaRPr lang="en-US" sz="3200" b="0" strike="noStrike" spc="-1">
              <a:latin typeface="Arial"/>
            </a:endParaRPr>
          </a:p>
        </p:txBody>
      </p:sp>
      <p:sp>
        <p:nvSpPr>
          <p:cNvPr id="31" name="PlaceHolder 5"/>
          <p:cNvSpPr>
            <a:spLocks noGrp="1"/>
          </p:cNvSpPr>
          <p:nvPr>
            <p:ph type="body"/>
          </p:nvPr>
        </p:nvSpPr>
        <p:spPr>
          <a:xfrm>
            <a:off x="5145120" y="4451760"/>
            <a:ext cx="4214520" cy="209196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719640" y="300960"/>
            <a:ext cx="8851680" cy="1262520"/>
          </a:xfrm>
          <a:prstGeom prst="rect">
            <a:avLst/>
          </a:prstGeom>
        </p:spPr>
        <p:txBody>
          <a:bodyPr lIns="0" tIns="0" rIns="0" bIns="0" anchor="ctr">
            <a:spAutoFit/>
          </a:bodyPr>
          <a:lstStyle/>
          <a:p>
            <a:pPr algn="ctr"/>
            <a:endParaRPr lang="en-US" sz="4400" b="0" strike="noStrike" spc="-1">
              <a:latin typeface="Arial"/>
            </a:endParaRPr>
          </a:p>
        </p:txBody>
      </p:sp>
      <p:sp>
        <p:nvSpPr>
          <p:cNvPr id="33" name="PlaceHolder 2"/>
          <p:cNvSpPr>
            <a:spLocks noGrp="1"/>
          </p:cNvSpPr>
          <p:nvPr>
            <p:ph type="body"/>
          </p:nvPr>
        </p:nvSpPr>
        <p:spPr>
          <a:xfrm>
            <a:off x="719640" y="2160720"/>
            <a:ext cx="2780640" cy="2091960"/>
          </a:xfrm>
          <a:prstGeom prst="rect">
            <a:avLst/>
          </a:prstGeom>
        </p:spPr>
        <p:txBody>
          <a:bodyPr lIns="0" tIns="0" rIns="0" bIns="0">
            <a:normAutofit/>
          </a:bodyPr>
          <a:lstStyle/>
          <a:p>
            <a:endParaRPr lang="en-US" sz="3200" b="0" strike="noStrike" spc="-1">
              <a:latin typeface="Arial"/>
            </a:endParaRPr>
          </a:p>
        </p:txBody>
      </p:sp>
      <p:sp>
        <p:nvSpPr>
          <p:cNvPr id="34" name="PlaceHolder 3"/>
          <p:cNvSpPr>
            <a:spLocks noGrp="1"/>
          </p:cNvSpPr>
          <p:nvPr>
            <p:ph type="body"/>
          </p:nvPr>
        </p:nvSpPr>
        <p:spPr>
          <a:xfrm>
            <a:off x="3639600" y="2160720"/>
            <a:ext cx="2780640" cy="2091960"/>
          </a:xfrm>
          <a:prstGeom prst="rect">
            <a:avLst/>
          </a:prstGeom>
        </p:spPr>
        <p:txBody>
          <a:bodyPr lIns="0" tIns="0" rIns="0" bIns="0">
            <a:normAutofit/>
          </a:bodyPr>
          <a:lstStyle/>
          <a:p>
            <a:endParaRPr lang="en-US" sz="3200" b="0" strike="noStrike" spc="-1">
              <a:latin typeface="Arial"/>
            </a:endParaRPr>
          </a:p>
        </p:txBody>
      </p:sp>
      <p:sp>
        <p:nvSpPr>
          <p:cNvPr id="35" name="PlaceHolder 4"/>
          <p:cNvSpPr>
            <a:spLocks noGrp="1"/>
          </p:cNvSpPr>
          <p:nvPr>
            <p:ph type="body"/>
          </p:nvPr>
        </p:nvSpPr>
        <p:spPr>
          <a:xfrm>
            <a:off x="6559920" y="2160720"/>
            <a:ext cx="2780640" cy="2091960"/>
          </a:xfrm>
          <a:prstGeom prst="rect">
            <a:avLst/>
          </a:prstGeom>
        </p:spPr>
        <p:txBody>
          <a:bodyPr lIns="0" tIns="0" rIns="0" bIns="0">
            <a:normAutofit/>
          </a:bodyPr>
          <a:lstStyle/>
          <a:p>
            <a:endParaRPr lang="en-US" sz="3200" b="0" strike="noStrike" spc="-1">
              <a:latin typeface="Arial"/>
            </a:endParaRPr>
          </a:p>
        </p:txBody>
      </p:sp>
      <p:sp>
        <p:nvSpPr>
          <p:cNvPr id="36" name="PlaceHolder 5"/>
          <p:cNvSpPr>
            <a:spLocks noGrp="1"/>
          </p:cNvSpPr>
          <p:nvPr>
            <p:ph type="body"/>
          </p:nvPr>
        </p:nvSpPr>
        <p:spPr>
          <a:xfrm>
            <a:off x="719640" y="4451760"/>
            <a:ext cx="2780640" cy="2091960"/>
          </a:xfrm>
          <a:prstGeom prst="rect">
            <a:avLst/>
          </a:prstGeom>
        </p:spPr>
        <p:txBody>
          <a:bodyPr lIns="0" tIns="0" rIns="0" bIns="0">
            <a:normAutofit/>
          </a:bodyPr>
          <a:lstStyle/>
          <a:p>
            <a:endParaRPr lang="en-US" sz="3200" b="0" strike="noStrike" spc="-1">
              <a:latin typeface="Arial"/>
            </a:endParaRPr>
          </a:p>
        </p:txBody>
      </p:sp>
      <p:sp>
        <p:nvSpPr>
          <p:cNvPr id="37" name="PlaceHolder 6"/>
          <p:cNvSpPr>
            <a:spLocks noGrp="1"/>
          </p:cNvSpPr>
          <p:nvPr>
            <p:ph type="body"/>
          </p:nvPr>
        </p:nvSpPr>
        <p:spPr>
          <a:xfrm>
            <a:off x="3639600" y="4451760"/>
            <a:ext cx="2780640" cy="2091960"/>
          </a:xfrm>
          <a:prstGeom prst="rect">
            <a:avLst/>
          </a:prstGeom>
        </p:spPr>
        <p:txBody>
          <a:bodyPr lIns="0" tIns="0" rIns="0" bIns="0">
            <a:normAutofit/>
          </a:bodyPr>
          <a:lstStyle/>
          <a:p>
            <a:endParaRPr lang="en-US" sz="3200" b="0" strike="noStrike" spc="-1">
              <a:latin typeface="Arial"/>
            </a:endParaRPr>
          </a:p>
        </p:txBody>
      </p:sp>
      <p:sp>
        <p:nvSpPr>
          <p:cNvPr id="38" name="PlaceHolder 7"/>
          <p:cNvSpPr>
            <a:spLocks noGrp="1"/>
          </p:cNvSpPr>
          <p:nvPr>
            <p:ph type="body"/>
          </p:nvPr>
        </p:nvSpPr>
        <p:spPr>
          <a:xfrm>
            <a:off x="6559920" y="4451760"/>
            <a:ext cx="2780640" cy="209196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719640" y="300960"/>
            <a:ext cx="8851680" cy="1262520"/>
          </a:xfrm>
          <a:prstGeom prst="rect">
            <a:avLst/>
          </a:prstGeom>
        </p:spPr>
        <p:txBody>
          <a:bodyPr lIns="0" tIns="0" rIns="0" bIns="0" anchor="ctr">
            <a:spAutoFit/>
          </a:bodyPr>
          <a:lstStyle/>
          <a:p>
            <a:pPr algn="ctr"/>
            <a:endParaRPr lang="en-US" sz="4400" b="0" strike="noStrike" spc="-1">
              <a:latin typeface="Arial"/>
            </a:endParaRPr>
          </a:p>
        </p:txBody>
      </p:sp>
      <p:sp>
        <p:nvSpPr>
          <p:cNvPr id="43" name="PlaceHolder 2"/>
          <p:cNvSpPr>
            <a:spLocks noGrp="1"/>
          </p:cNvSpPr>
          <p:nvPr>
            <p:ph type="subTitle"/>
          </p:nvPr>
        </p:nvSpPr>
        <p:spPr>
          <a:xfrm>
            <a:off x="719640" y="2160720"/>
            <a:ext cx="8636400" cy="438588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719640" y="300960"/>
            <a:ext cx="8851680" cy="1262520"/>
          </a:xfrm>
          <a:prstGeom prst="rect">
            <a:avLst/>
          </a:prstGeom>
        </p:spPr>
        <p:txBody>
          <a:bodyPr lIns="0" tIns="0" rIns="0" bIns="0" anchor="ctr">
            <a:spAutoFit/>
          </a:bodyPr>
          <a:lstStyle/>
          <a:p>
            <a:pPr algn="ctr"/>
            <a:endParaRPr lang="en-US" sz="4400" b="0" strike="noStrike" spc="-1">
              <a:latin typeface="Arial"/>
            </a:endParaRPr>
          </a:p>
        </p:txBody>
      </p:sp>
      <p:sp>
        <p:nvSpPr>
          <p:cNvPr id="45" name="PlaceHolder 2"/>
          <p:cNvSpPr>
            <a:spLocks noGrp="1"/>
          </p:cNvSpPr>
          <p:nvPr>
            <p:ph type="body"/>
          </p:nvPr>
        </p:nvSpPr>
        <p:spPr>
          <a:xfrm>
            <a:off x="719640" y="2160720"/>
            <a:ext cx="8636400" cy="43858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719640" y="300960"/>
            <a:ext cx="8851680" cy="1262520"/>
          </a:xfrm>
          <a:prstGeom prst="rect">
            <a:avLst/>
          </a:prstGeom>
        </p:spPr>
        <p:txBody>
          <a:bodyPr lIns="0" tIns="0" rIns="0" bIns="0" anchor="ctr">
            <a:spAutoFit/>
          </a:bodyPr>
          <a:lstStyle/>
          <a:p>
            <a:pPr algn="ctr"/>
            <a:endParaRPr lang="en-US" sz="4400" b="0" strike="noStrike" spc="-1">
              <a:latin typeface="Arial"/>
            </a:endParaRPr>
          </a:p>
        </p:txBody>
      </p:sp>
      <p:sp>
        <p:nvSpPr>
          <p:cNvPr id="47" name="PlaceHolder 2"/>
          <p:cNvSpPr>
            <a:spLocks noGrp="1"/>
          </p:cNvSpPr>
          <p:nvPr>
            <p:ph type="body"/>
          </p:nvPr>
        </p:nvSpPr>
        <p:spPr>
          <a:xfrm>
            <a:off x="719640" y="2160720"/>
            <a:ext cx="4214520" cy="4385880"/>
          </a:xfrm>
          <a:prstGeom prst="rect">
            <a:avLst/>
          </a:prstGeom>
        </p:spPr>
        <p:txBody>
          <a:bodyPr lIns="0" tIns="0" rIns="0" bIns="0">
            <a:normAutofit/>
          </a:bodyPr>
          <a:lstStyle/>
          <a:p>
            <a:endParaRPr lang="en-US" sz="3200" b="0" strike="noStrike" spc="-1">
              <a:latin typeface="Arial"/>
            </a:endParaRPr>
          </a:p>
        </p:txBody>
      </p:sp>
      <p:sp>
        <p:nvSpPr>
          <p:cNvPr id="48" name="PlaceHolder 3"/>
          <p:cNvSpPr>
            <a:spLocks noGrp="1"/>
          </p:cNvSpPr>
          <p:nvPr>
            <p:ph type="body"/>
          </p:nvPr>
        </p:nvSpPr>
        <p:spPr>
          <a:xfrm>
            <a:off x="5145120" y="2160720"/>
            <a:ext cx="4214520" cy="43858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719640" y="300960"/>
            <a:ext cx="8851680" cy="1262520"/>
          </a:xfrm>
          <a:prstGeom prst="rect">
            <a:avLst/>
          </a:prstGeom>
        </p:spPr>
        <p:txBody>
          <a:bodyPr lIns="0" tIns="0" rIns="0" bIns="0" anchor="ctr">
            <a:spAutoFit/>
          </a:bodyPr>
          <a:lstStyle/>
          <a:p>
            <a:pPr algn="ctr"/>
            <a:endParaRPr lang="en-US"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719640" y="300960"/>
            <a:ext cx="8851680" cy="585360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719640" y="300960"/>
            <a:ext cx="8851680" cy="1262520"/>
          </a:xfrm>
          <a:prstGeom prst="rect">
            <a:avLst/>
          </a:prstGeom>
        </p:spPr>
        <p:txBody>
          <a:bodyPr lIns="0" tIns="0" rIns="0" bIns="0" anchor="ctr">
            <a:spAutoFit/>
          </a:bodyPr>
          <a:lstStyle/>
          <a:p>
            <a:pPr algn="ctr"/>
            <a:endParaRPr lang="en-US" sz="4400" b="0" strike="noStrike" spc="-1">
              <a:latin typeface="Arial"/>
            </a:endParaRPr>
          </a:p>
        </p:txBody>
      </p:sp>
      <p:sp>
        <p:nvSpPr>
          <p:cNvPr id="52" name="PlaceHolder 2"/>
          <p:cNvSpPr>
            <a:spLocks noGrp="1"/>
          </p:cNvSpPr>
          <p:nvPr>
            <p:ph type="body"/>
          </p:nvPr>
        </p:nvSpPr>
        <p:spPr>
          <a:xfrm>
            <a:off x="719640" y="2160720"/>
            <a:ext cx="4214520" cy="2091960"/>
          </a:xfrm>
          <a:prstGeom prst="rect">
            <a:avLst/>
          </a:prstGeom>
        </p:spPr>
        <p:txBody>
          <a:bodyPr lIns="0" tIns="0" rIns="0" bIns="0">
            <a:normAutofit/>
          </a:bodyPr>
          <a:lstStyle/>
          <a:p>
            <a:endParaRPr lang="en-US" sz="3200" b="0" strike="noStrike" spc="-1">
              <a:latin typeface="Arial"/>
            </a:endParaRPr>
          </a:p>
        </p:txBody>
      </p:sp>
      <p:sp>
        <p:nvSpPr>
          <p:cNvPr id="53" name="PlaceHolder 3"/>
          <p:cNvSpPr>
            <a:spLocks noGrp="1"/>
          </p:cNvSpPr>
          <p:nvPr>
            <p:ph type="body"/>
          </p:nvPr>
        </p:nvSpPr>
        <p:spPr>
          <a:xfrm>
            <a:off x="5145120" y="2160720"/>
            <a:ext cx="4214520" cy="4385880"/>
          </a:xfrm>
          <a:prstGeom prst="rect">
            <a:avLst/>
          </a:prstGeom>
        </p:spPr>
        <p:txBody>
          <a:bodyPr lIns="0" tIns="0" rIns="0" bIns="0">
            <a:normAutofit/>
          </a:bodyPr>
          <a:lstStyle/>
          <a:p>
            <a:endParaRPr lang="en-US" sz="3200" b="0" strike="noStrike" spc="-1">
              <a:latin typeface="Arial"/>
            </a:endParaRPr>
          </a:p>
        </p:txBody>
      </p:sp>
      <p:sp>
        <p:nvSpPr>
          <p:cNvPr id="54" name="PlaceHolder 4"/>
          <p:cNvSpPr>
            <a:spLocks noGrp="1"/>
          </p:cNvSpPr>
          <p:nvPr>
            <p:ph type="body"/>
          </p:nvPr>
        </p:nvSpPr>
        <p:spPr>
          <a:xfrm>
            <a:off x="719640" y="4451760"/>
            <a:ext cx="4214520" cy="209196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719640" y="300960"/>
            <a:ext cx="8851680" cy="1262520"/>
          </a:xfrm>
          <a:prstGeom prst="rect">
            <a:avLst/>
          </a:prstGeom>
        </p:spPr>
        <p:txBody>
          <a:bodyPr lIns="0" tIns="0" rIns="0" bIns="0" anchor="ctr">
            <a:spAutoFit/>
          </a:bodyPr>
          <a:lstStyle/>
          <a:p>
            <a:pPr algn="ctr"/>
            <a:endParaRPr lang="en-US" sz="4400" b="0" strike="noStrike" spc="-1">
              <a:latin typeface="Arial"/>
            </a:endParaRPr>
          </a:p>
        </p:txBody>
      </p:sp>
      <p:sp>
        <p:nvSpPr>
          <p:cNvPr id="4" name="PlaceHolder 2"/>
          <p:cNvSpPr>
            <a:spLocks noGrp="1"/>
          </p:cNvSpPr>
          <p:nvPr>
            <p:ph type="subTitle"/>
          </p:nvPr>
        </p:nvSpPr>
        <p:spPr>
          <a:xfrm>
            <a:off x="719640" y="2160720"/>
            <a:ext cx="8636400" cy="438588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719640" y="300960"/>
            <a:ext cx="8851680" cy="1262520"/>
          </a:xfrm>
          <a:prstGeom prst="rect">
            <a:avLst/>
          </a:prstGeom>
        </p:spPr>
        <p:txBody>
          <a:bodyPr lIns="0" tIns="0" rIns="0" bIns="0" anchor="ctr">
            <a:spAutoFit/>
          </a:bodyPr>
          <a:lstStyle/>
          <a:p>
            <a:pPr algn="ctr"/>
            <a:endParaRPr lang="en-US" sz="4400" b="0" strike="noStrike" spc="-1">
              <a:latin typeface="Arial"/>
            </a:endParaRPr>
          </a:p>
        </p:txBody>
      </p:sp>
      <p:sp>
        <p:nvSpPr>
          <p:cNvPr id="56" name="PlaceHolder 2"/>
          <p:cNvSpPr>
            <a:spLocks noGrp="1"/>
          </p:cNvSpPr>
          <p:nvPr>
            <p:ph type="body"/>
          </p:nvPr>
        </p:nvSpPr>
        <p:spPr>
          <a:xfrm>
            <a:off x="719640" y="2160720"/>
            <a:ext cx="4214520" cy="4385880"/>
          </a:xfrm>
          <a:prstGeom prst="rect">
            <a:avLst/>
          </a:prstGeom>
        </p:spPr>
        <p:txBody>
          <a:bodyPr lIns="0" tIns="0" rIns="0" bIns="0">
            <a:normAutofit/>
          </a:bodyPr>
          <a:lstStyle/>
          <a:p>
            <a:endParaRPr lang="en-US" sz="3200" b="0" strike="noStrike" spc="-1">
              <a:latin typeface="Arial"/>
            </a:endParaRPr>
          </a:p>
        </p:txBody>
      </p:sp>
      <p:sp>
        <p:nvSpPr>
          <p:cNvPr id="57" name="PlaceHolder 3"/>
          <p:cNvSpPr>
            <a:spLocks noGrp="1"/>
          </p:cNvSpPr>
          <p:nvPr>
            <p:ph type="body"/>
          </p:nvPr>
        </p:nvSpPr>
        <p:spPr>
          <a:xfrm>
            <a:off x="5145120" y="2160720"/>
            <a:ext cx="4214520" cy="2091960"/>
          </a:xfrm>
          <a:prstGeom prst="rect">
            <a:avLst/>
          </a:prstGeom>
        </p:spPr>
        <p:txBody>
          <a:bodyPr lIns="0" tIns="0" rIns="0" bIns="0">
            <a:normAutofit/>
          </a:bodyPr>
          <a:lstStyle/>
          <a:p>
            <a:endParaRPr lang="en-US" sz="3200" b="0" strike="noStrike" spc="-1">
              <a:latin typeface="Arial"/>
            </a:endParaRPr>
          </a:p>
        </p:txBody>
      </p:sp>
      <p:sp>
        <p:nvSpPr>
          <p:cNvPr id="58" name="PlaceHolder 4"/>
          <p:cNvSpPr>
            <a:spLocks noGrp="1"/>
          </p:cNvSpPr>
          <p:nvPr>
            <p:ph type="body"/>
          </p:nvPr>
        </p:nvSpPr>
        <p:spPr>
          <a:xfrm>
            <a:off x="5145120" y="4451760"/>
            <a:ext cx="4214520" cy="209196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719640" y="300960"/>
            <a:ext cx="8851680" cy="1262520"/>
          </a:xfrm>
          <a:prstGeom prst="rect">
            <a:avLst/>
          </a:prstGeom>
        </p:spPr>
        <p:txBody>
          <a:bodyPr lIns="0" tIns="0" rIns="0" bIns="0" anchor="ctr">
            <a:spAutoFit/>
          </a:bodyPr>
          <a:lstStyle/>
          <a:p>
            <a:pPr algn="ctr"/>
            <a:endParaRPr lang="en-US" sz="4400" b="0" strike="noStrike" spc="-1">
              <a:latin typeface="Arial"/>
            </a:endParaRPr>
          </a:p>
        </p:txBody>
      </p:sp>
      <p:sp>
        <p:nvSpPr>
          <p:cNvPr id="60" name="PlaceHolder 2"/>
          <p:cNvSpPr>
            <a:spLocks noGrp="1"/>
          </p:cNvSpPr>
          <p:nvPr>
            <p:ph type="body"/>
          </p:nvPr>
        </p:nvSpPr>
        <p:spPr>
          <a:xfrm>
            <a:off x="719640" y="2160720"/>
            <a:ext cx="4214520" cy="2091960"/>
          </a:xfrm>
          <a:prstGeom prst="rect">
            <a:avLst/>
          </a:prstGeom>
        </p:spPr>
        <p:txBody>
          <a:bodyPr lIns="0" tIns="0" rIns="0" bIns="0">
            <a:normAutofit/>
          </a:bodyPr>
          <a:lstStyle/>
          <a:p>
            <a:endParaRPr lang="en-US" sz="3200" b="0" strike="noStrike" spc="-1">
              <a:latin typeface="Arial"/>
            </a:endParaRPr>
          </a:p>
        </p:txBody>
      </p:sp>
      <p:sp>
        <p:nvSpPr>
          <p:cNvPr id="61" name="PlaceHolder 3"/>
          <p:cNvSpPr>
            <a:spLocks noGrp="1"/>
          </p:cNvSpPr>
          <p:nvPr>
            <p:ph type="body"/>
          </p:nvPr>
        </p:nvSpPr>
        <p:spPr>
          <a:xfrm>
            <a:off x="5145120" y="2160720"/>
            <a:ext cx="4214520" cy="2091960"/>
          </a:xfrm>
          <a:prstGeom prst="rect">
            <a:avLst/>
          </a:prstGeom>
        </p:spPr>
        <p:txBody>
          <a:bodyPr lIns="0" tIns="0" rIns="0" bIns="0">
            <a:normAutofit/>
          </a:bodyPr>
          <a:lstStyle/>
          <a:p>
            <a:endParaRPr lang="en-US" sz="3200" b="0" strike="noStrike" spc="-1">
              <a:latin typeface="Arial"/>
            </a:endParaRPr>
          </a:p>
        </p:txBody>
      </p:sp>
      <p:sp>
        <p:nvSpPr>
          <p:cNvPr id="62" name="PlaceHolder 4"/>
          <p:cNvSpPr>
            <a:spLocks noGrp="1"/>
          </p:cNvSpPr>
          <p:nvPr>
            <p:ph type="body"/>
          </p:nvPr>
        </p:nvSpPr>
        <p:spPr>
          <a:xfrm>
            <a:off x="719640" y="4451760"/>
            <a:ext cx="8636400" cy="209196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719640" y="300960"/>
            <a:ext cx="8851680" cy="1262520"/>
          </a:xfrm>
          <a:prstGeom prst="rect">
            <a:avLst/>
          </a:prstGeom>
        </p:spPr>
        <p:txBody>
          <a:bodyPr lIns="0" tIns="0" rIns="0" bIns="0" anchor="ctr">
            <a:spAutoFit/>
          </a:bodyPr>
          <a:lstStyle/>
          <a:p>
            <a:pPr algn="ctr"/>
            <a:endParaRPr lang="en-US" sz="4400" b="0" strike="noStrike" spc="-1">
              <a:latin typeface="Arial"/>
            </a:endParaRPr>
          </a:p>
        </p:txBody>
      </p:sp>
      <p:sp>
        <p:nvSpPr>
          <p:cNvPr id="64" name="PlaceHolder 2"/>
          <p:cNvSpPr>
            <a:spLocks noGrp="1"/>
          </p:cNvSpPr>
          <p:nvPr>
            <p:ph type="body"/>
          </p:nvPr>
        </p:nvSpPr>
        <p:spPr>
          <a:xfrm>
            <a:off x="719640" y="2160720"/>
            <a:ext cx="8636400" cy="2091960"/>
          </a:xfrm>
          <a:prstGeom prst="rect">
            <a:avLst/>
          </a:prstGeom>
        </p:spPr>
        <p:txBody>
          <a:bodyPr lIns="0" tIns="0" rIns="0" bIns="0">
            <a:normAutofit/>
          </a:bodyPr>
          <a:lstStyle/>
          <a:p>
            <a:endParaRPr lang="en-US" sz="3200" b="0" strike="noStrike" spc="-1">
              <a:latin typeface="Arial"/>
            </a:endParaRPr>
          </a:p>
        </p:txBody>
      </p:sp>
      <p:sp>
        <p:nvSpPr>
          <p:cNvPr id="65" name="PlaceHolder 3"/>
          <p:cNvSpPr>
            <a:spLocks noGrp="1"/>
          </p:cNvSpPr>
          <p:nvPr>
            <p:ph type="body"/>
          </p:nvPr>
        </p:nvSpPr>
        <p:spPr>
          <a:xfrm>
            <a:off x="719640" y="4451760"/>
            <a:ext cx="8636400" cy="209196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719640" y="300960"/>
            <a:ext cx="8851680" cy="1262520"/>
          </a:xfrm>
          <a:prstGeom prst="rect">
            <a:avLst/>
          </a:prstGeom>
        </p:spPr>
        <p:txBody>
          <a:bodyPr lIns="0" tIns="0" rIns="0" bIns="0" anchor="ctr">
            <a:spAutoFit/>
          </a:bodyPr>
          <a:lstStyle/>
          <a:p>
            <a:pPr algn="ctr"/>
            <a:endParaRPr lang="en-US" sz="4400" b="0" strike="noStrike" spc="-1">
              <a:latin typeface="Arial"/>
            </a:endParaRPr>
          </a:p>
        </p:txBody>
      </p:sp>
      <p:sp>
        <p:nvSpPr>
          <p:cNvPr id="67" name="PlaceHolder 2"/>
          <p:cNvSpPr>
            <a:spLocks noGrp="1"/>
          </p:cNvSpPr>
          <p:nvPr>
            <p:ph type="body"/>
          </p:nvPr>
        </p:nvSpPr>
        <p:spPr>
          <a:xfrm>
            <a:off x="719640" y="2160720"/>
            <a:ext cx="4214520" cy="2091960"/>
          </a:xfrm>
          <a:prstGeom prst="rect">
            <a:avLst/>
          </a:prstGeom>
        </p:spPr>
        <p:txBody>
          <a:bodyPr lIns="0" tIns="0" rIns="0" bIns="0">
            <a:normAutofit/>
          </a:bodyPr>
          <a:lstStyle/>
          <a:p>
            <a:endParaRPr lang="en-US" sz="3200" b="0" strike="noStrike" spc="-1">
              <a:latin typeface="Arial"/>
            </a:endParaRPr>
          </a:p>
        </p:txBody>
      </p:sp>
      <p:sp>
        <p:nvSpPr>
          <p:cNvPr id="68" name="PlaceHolder 3"/>
          <p:cNvSpPr>
            <a:spLocks noGrp="1"/>
          </p:cNvSpPr>
          <p:nvPr>
            <p:ph type="body"/>
          </p:nvPr>
        </p:nvSpPr>
        <p:spPr>
          <a:xfrm>
            <a:off x="5145120" y="2160720"/>
            <a:ext cx="4214520" cy="2091960"/>
          </a:xfrm>
          <a:prstGeom prst="rect">
            <a:avLst/>
          </a:prstGeom>
        </p:spPr>
        <p:txBody>
          <a:bodyPr lIns="0" tIns="0" rIns="0" bIns="0">
            <a:normAutofit/>
          </a:bodyPr>
          <a:lstStyle/>
          <a:p>
            <a:endParaRPr lang="en-US" sz="3200" b="0" strike="noStrike" spc="-1">
              <a:latin typeface="Arial"/>
            </a:endParaRPr>
          </a:p>
        </p:txBody>
      </p:sp>
      <p:sp>
        <p:nvSpPr>
          <p:cNvPr id="69" name="PlaceHolder 4"/>
          <p:cNvSpPr>
            <a:spLocks noGrp="1"/>
          </p:cNvSpPr>
          <p:nvPr>
            <p:ph type="body"/>
          </p:nvPr>
        </p:nvSpPr>
        <p:spPr>
          <a:xfrm>
            <a:off x="719640" y="4451760"/>
            <a:ext cx="4214520" cy="2091960"/>
          </a:xfrm>
          <a:prstGeom prst="rect">
            <a:avLst/>
          </a:prstGeom>
        </p:spPr>
        <p:txBody>
          <a:bodyPr lIns="0" tIns="0" rIns="0" bIns="0">
            <a:normAutofit/>
          </a:bodyPr>
          <a:lstStyle/>
          <a:p>
            <a:endParaRPr lang="en-US" sz="3200" b="0" strike="noStrike" spc="-1">
              <a:latin typeface="Arial"/>
            </a:endParaRPr>
          </a:p>
        </p:txBody>
      </p:sp>
      <p:sp>
        <p:nvSpPr>
          <p:cNvPr id="70" name="PlaceHolder 5"/>
          <p:cNvSpPr>
            <a:spLocks noGrp="1"/>
          </p:cNvSpPr>
          <p:nvPr>
            <p:ph type="body"/>
          </p:nvPr>
        </p:nvSpPr>
        <p:spPr>
          <a:xfrm>
            <a:off x="5145120" y="4451760"/>
            <a:ext cx="4214520" cy="209196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719640" y="300960"/>
            <a:ext cx="8851680" cy="1262520"/>
          </a:xfrm>
          <a:prstGeom prst="rect">
            <a:avLst/>
          </a:prstGeom>
        </p:spPr>
        <p:txBody>
          <a:bodyPr lIns="0" tIns="0" rIns="0" bIns="0" anchor="ctr">
            <a:spAutoFit/>
          </a:bodyPr>
          <a:lstStyle/>
          <a:p>
            <a:pPr algn="ctr"/>
            <a:endParaRPr lang="en-US" sz="4400" b="0" strike="noStrike" spc="-1">
              <a:latin typeface="Arial"/>
            </a:endParaRPr>
          </a:p>
        </p:txBody>
      </p:sp>
      <p:sp>
        <p:nvSpPr>
          <p:cNvPr id="72" name="PlaceHolder 2"/>
          <p:cNvSpPr>
            <a:spLocks noGrp="1"/>
          </p:cNvSpPr>
          <p:nvPr>
            <p:ph type="body"/>
          </p:nvPr>
        </p:nvSpPr>
        <p:spPr>
          <a:xfrm>
            <a:off x="719640" y="2160720"/>
            <a:ext cx="2780640" cy="2091960"/>
          </a:xfrm>
          <a:prstGeom prst="rect">
            <a:avLst/>
          </a:prstGeom>
        </p:spPr>
        <p:txBody>
          <a:bodyPr lIns="0" tIns="0" rIns="0" bIns="0">
            <a:normAutofit/>
          </a:bodyPr>
          <a:lstStyle/>
          <a:p>
            <a:endParaRPr lang="en-US" sz="3200" b="0" strike="noStrike" spc="-1">
              <a:latin typeface="Arial"/>
            </a:endParaRPr>
          </a:p>
        </p:txBody>
      </p:sp>
      <p:sp>
        <p:nvSpPr>
          <p:cNvPr id="73" name="PlaceHolder 3"/>
          <p:cNvSpPr>
            <a:spLocks noGrp="1"/>
          </p:cNvSpPr>
          <p:nvPr>
            <p:ph type="body"/>
          </p:nvPr>
        </p:nvSpPr>
        <p:spPr>
          <a:xfrm>
            <a:off x="3639600" y="2160720"/>
            <a:ext cx="2780640" cy="2091960"/>
          </a:xfrm>
          <a:prstGeom prst="rect">
            <a:avLst/>
          </a:prstGeom>
        </p:spPr>
        <p:txBody>
          <a:bodyPr lIns="0" tIns="0" rIns="0" bIns="0">
            <a:normAutofit/>
          </a:bodyPr>
          <a:lstStyle/>
          <a:p>
            <a:endParaRPr lang="en-US" sz="3200" b="0" strike="noStrike" spc="-1">
              <a:latin typeface="Arial"/>
            </a:endParaRPr>
          </a:p>
        </p:txBody>
      </p:sp>
      <p:sp>
        <p:nvSpPr>
          <p:cNvPr id="74" name="PlaceHolder 4"/>
          <p:cNvSpPr>
            <a:spLocks noGrp="1"/>
          </p:cNvSpPr>
          <p:nvPr>
            <p:ph type="body"/>
          </p:nvPr>
        </p:nvSpPr>
        <p:spPr>
          <a:xfrm>
            <a:off x="6559920" y="2160720"/>
            <a:ext cx="2780640" cy="2091960"/>
          </a:xfrm>
          <a:prstGeom prst="rect">
            <a:avLst/>
          </a:prstGeom>
        </p:spPr>
        <p:txBody>
          <a:bodyPr lIns="0" tIns="0" rIns="0" bIns="0">
            <a:normAutofit/>
          </a:bodyPr>
          <a:lstStyle/>
          <a:p>
            <a:endParaRPr lang="en-US" sz="3200" b="0" strike="noStrike" spc="-1">
              <a:latin typeface="Arial"/>
            </a:endParaRPr>
          </a:p>
        </p:txBody>
      </p:sp>
      <p:sp>
        <p:nvSpPr>
          <p:cNvPr id="75" name="PlaceHolder 5"/>
          <p:cNvSpPr>
            <a:spLocks noGrp="1"/>
          </p:cNvSpPr>
          <p:nvPr>
            <p:ph type="body"/>
          </p:nvPr>
        </p:nvSpPr>
        <p:spPr>
          <a:xfrm>
            <a:off x="719640" y="4451760"/>
            <a:ext cx="2780640" cy="2091960"/>
          </a:xfrm>
          <a:prstGeom prst="rect">
            <a:avLst/>
          </a:prstGeom>
        </p:spPr>
        <p:txBody>
          <a:bodyPr lIns="0" tIns="0" rIns="0" bIns="0">
            <a:normAutofit/>
          </a:bodyPr>
          <a:lstStyle/>
          <a:p>
            <a:endParaRPr lang="en-US" sz="3200" b="0" strike="noStrike" spc="-1">
              <a:latin typeface="Arial"/>
            </a:endParaRPr>
          </a:p>
        </p:txBody>
      </p:sp>
      <p:sp>
        <p:nvSpPr>
          <p:cNvPr id="76" name="PlaceHolder 6"/>
          <p:cNvSpPr>
            <a:spLocks noGrp="1"/>
          </p:cNvSpPr>
          <p:nvPr>
            <p:ph type="body"/>
          </p:nvPr>
        </p:nvSpPr>
        <p:spPr>
          <a:xfrm>
            <a:off x="3639600" y="4451760"/>
            <a:ext cx="2780640" cy="2091960"/>
          </a:xfrm>
          <a:prstGeom prst="rect">
            <a:avLst/>
          </a:prstGeom>
        </p:spPr>
        <p:txBody>
          <a:bodyPr lIns="0" tIns="0" rIns="0" bIns="0">
            <a:normAutofit/>
          </a:bodyPr>
          <a:lstStyle/>
          <a:p>
            <a:endParaRPr lang="en-US" sz="3200" b="0" strike="noStrike" spc="-1">
              <a:latin typeface="Arial"/>
            </a:endParaRPr>
          </a:p>
        </p:txBody>
      </p:sp>
      <p:sp>
        <p:nvSpPr>
          <p:cNvPr id="77" name="PlaceHolder 7"/>
          <p:cNvSpPr>
            <a:spLocks noGrp="1"/>
          </p:cNvSpPr>
          <p:nvPr>
            <p:ph type="body"/>
          </p:nvPr>
        </p:nvSpPr>
        <p:spPr>
          <a:xfrm>
            <a:off x="6559920" y="4451760"/>
            <a:ext cx="2780640" cy="209196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719640" y="300960"/>
            <a:ext cx="8851680" cy="1262520"/>
          </a:xfrm>
          <a:prstGeom prst="rect">
            <a:avLst/>
          </a:prstGeom>
        </p:spPr>
        <p:txBody>
          <a:bodyPr lIns="0" tIns="0" rIns="0" bIns="0" anchor="ctr">
            <a:spAutoFit/>
          </a:bodyPr>
          <a:lstStyle/>
          <a:p>
            <a:pPr algn="ctr"/>
            <a:endParaRPr lang="en-US" sz="4400" b="0" strike="noStrike" spc="-1">
              <a:latin typeface="Arial"/>
            </a:endParaRPr>
          </a:p>
        </p:txBody>
      </p:sp>
      <p:sp>
        <p:nvSpPr>
          <p:cNvPr id="6" name="PlaceHolder 2"/>
          <p:cNvSpPr>
            <a:spLocks noGrp="1"/>
          </p:cNvSpPr>
          <p:nvPr>
            <p:ph type="body"/>
          </p:nvPr>
        </p:nvSpPr>
        <p:spPr>
          <a:xfrm>
            <a:off x="719640" y="2160720"/>
            <a:ext cx="8636400" cy="43858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719640" y="300960"/>
            <a:ext cx="8851680" cy="1262520"/>
          </a:xfrm>
          <a:prstGeom prst="rect">
            <a:avLst/>
          </a:prstGeom>
        </p:spPr>
        <p:txBody>
          <a:bodyPr lIns="0" tIns="0" rIns="0" bIns="0" anchor="ctr">
            <a:spAutoFit/>
          </a:bodyPr>
          <a:lstStyle/>
          <a:p>
            <a:pPr algn="ctr"/>
            <a:endParaRPr lang="en-US" sz="4400" b="0" strike="noStrike" spc="-1">
              <a:latin typeface="Arial"/>
            </a:endParaRPr>
          </a:p>
        </p:txBody>
      </p:sp>
      <p:sp>
        <p:nvSpPr>
          <p:cNvPr id="8" name="PlaceHolder 2"/>
          <p:cNvSpPr>
            <a:spLocks noGrp="1"/>
          </p:cNvSpPr>
          <p:nvPr>
            <p:ph type="body"/>
          </p:nvPr>
        </p:nvSpPr>
        <p:spPr>
          <a:xfrm>
            <a:off x="719640" y="2160720"/>
            <a:ext cx="4214520" cy="4385880"/>
          </a:xfrm>
          <a:prstGeom prst="rect">
            <a:avLst/>
          </a:prstGeom>
        </p:spPr>
        <p:txBody>
          <a:bodyPr lIns="0" tIns="0" rIns="0" bIns="0">
            <a:normAutofit/>
          </a:bodyPr>
          <a:lstStyle/>
          <a:p>
            <a:endParaRPr lang="en-US" sz="3200" b="0" strike="noStrike" spc="-1">
              <a:latin typeface="Arial"/>
            </a:endParaRPr>
          </a:p>
        </p:txBody>
      </p:sp>
      <p:sp>
        <p:nvSpPr>
          <p:cNvPr id="9" name="PlaceHolder 3"/>
          <p:cNvSpPr>
            <a:spLocks noGrp="1"/>
          </p:cNvSpPr>
          <p:nvPr>
            <p:ph type="body"/>
          </p:nvPr>
        </p:nvSpPr>
        <p:spPr>
          <a:xfrm>
            <a:off x="5145120" y="2160720"/>
            <a:ext cx="4214520" cy="43858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719640" y="300960"/>
            <a:ext cx="8851680" cy="1262520"/>
          </a:xfrm>
          <a:prstGeom prst="rect">
            <a:avLst/>
          </a:prstGeom>
        </p:spPr>
        <p:txBody>
          <a:bodyPr lIns="0" tIns="0" rIns="0" bIns="0" anchor="ctr">
            <a:spAutoFit/>
          </a:bodyPr>
          <a:lstStyle/>
          <a:p>
            <a:pPr algn="ctr"/>
            <a:endParaRPr lang="en-US"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719640" y="300960"/>
            <a:ext cx="8851680" cy="585360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719640" y="300960"/>
            <a:ext cx="8851680" cy="1262520"/>
          </a:xfrm>
          <a:prstGeom prst="rect">
            <a:avLst/>
          </a:prstGeom>
        </p:spPr>
        <p:txBody>
          <a:bodyPr lIns="0" tIns="0" rIns="0" bIns="0" anchor="ctr">
            <a:spAutoFit/>
          </a:bodyPr>
          <a:lstStyle/>
          <a:p>
            <a:pPr algn="ctr"/>
            <a:endParaRPr lang="en-US" sz="4400" b="0" strike="noStrike" spc="-1">
              <a:latin typeface="Arial"/>
            </a:endParaRPr>
          </a:p>
        </p:txBody>
      </p:sp>
      <p:sp>
        <p:nvSpPr>
          <p:cNvPr id="13" name="PlaceHolder 2"/>
          <p:cNvSpPr>
            <a:spLocks noGrp="1"/>
          </p:cNvSpPr>
          <p:nvPr>
            <p:ph type="body"/>
          </p:nvPr>
        </p:nvSpPr>
        <p:spPr>
          <a:xfrm>
            <a:off x="719640" y="2160720"/>
            <a:ext cx="4214520" cy="2091960"/>
          </a:xfrm>
          <a:prstGeom prst="rect">
            <a:avLst/>
          </a:prstGeom>
        </p:spPr>
        <p:txBody>
          <a:bodyPr lIns="0" tIns="0" rIns="0" bIns="0">
            <a:normAutofit/>
          </a:bodyPr>
          <a:lstStyle/>
          <a:p>
            <a:endParaRPr lang="en-US" sz="3200" b="0" strike="noStrike" spc="-1">
              <a:latin typeface="Arial"/>
            </a:endParaRPr>
          </a:p>
        </p:txBody>
      </p:sp>
      <p:sp>
        <p:nvSpPr>
          <p:cNvPr id="14" name="PlaceHolder 3"/>
          <p:cNvSpPr>
            <a:spLocks noGrp="1"/>
          </p:cNvSpPr>
          <p:nvPr>
            <p:ph type="body"/>
          </p:nvPr>
        </p:nvSpPr>
        <p:spPr>
          <a:xfrm>
            <a:off x="5145120" y="2160720"/>
            <a:ext cx="4214520" cy="4385880"/>
          </a:xfrm>
          <a:prstGeom prst="rect">
            <a:avLst/>
          </a:prstGeom>
        </p:spPr>
        <p:txBody>
          <a:bodyPr lIns="0" tIns="0" rIns="0" bIns="0">
            <a:normAutofit/>
          </a:bodyPr>
          <a:lstStyle/>
          <a:p>
            <a:endParaRPr lang="en-US" sz="3200" b="0" strike="noStrike" spc="-1">
              <a:latin typeface="Arial"/>
            </a:endParaRPr>
          </a:p>
        </p:txBody>
      </p:sp>
      <p:sp>
        <p:nvSpPr>
          <p:cNvPr id="15" name="PlaceHolder 4"/>
          <p:cNvSpPr>
            <a:spLocks noGrp="1"/>
          </p:cNvSpPr>
          <p:nvPr>
            <p:ph type="body"/>
          </p:nvPr>
        </p:nvSpPr>
        <p:spPr>
          <a:xfrm>
            <a:off x="719640" y="4451760"/>
            <a:ext cx="4214520" cy="209196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719640" y="300960"/>
            <a:ext cx="8851680" cy="1262520"/>
          </a:xfrm>
          <a:prstGeom prst="rect">
            <a:avLst/>
          </a:prstGeom>
        </p:spPr>
        <p:txBody>
          <a:bodyPr lIns="0" tIns="0" rIns="0" bIns="0" anchor="ctr">
            <a:spAutoFit/>
          </a:bodyPr>
          <a:lstStyle/>
          <a:p>
            <a:pPr algn="ctr"/>
            <a:endParaRPr lang="en-US" sz="4400" b="0" strike="noStrike" spc="-1">
              <a:latin typeface="Arial"/>
            </a:endParaRPr>
          </a:p>
        </p:txBody>
      </p:sp>
      <p:sp>
        <p:nvSpPr>
          <p:cNvPr id="17" name="PlaceHolder 2"/>
          <p:cNvSpPr>
            <a:spLocks noGrp="1"/>
          </p:cNvSpPr>
          <p:nvPr>
            <p:ph type="body"/>
          </p:nvPr>
        </p:nvSpPr>
        <p:spPr>
          <a:xfrm>
            <a:off x="719640" y="2160720"/>
            <a:ext cx="4214520" cy="4385880"/>
          </a:xfrm>
          <a:prstGeom prst="rect">
            <a:avLst/>
          </a:prstGeom>
        </p:spPr>
        <p:txBody>
          <a:bodyPr lIns="0" tIns="0" rIns="0" bIns="0">
            <a:normAutofit/>
          </a:bodyPr>
          <a:lstStyle/>
          <a:p>
            <a:endParaRPr lang="en-US" sz="3200" b="0" strike="noStrike" spc="-1">
              <a:latin typeface="Arial"/>
            </a:endParaRPr>
          </a:p>
        </p:txBody>
      </p:sp>
      <p:sp>
        <p:nvSpPr>
          <p:cNvPr id="18" name="PlaceHolder 3"/>
          <p:cNvSpPr>
            <a:spLocks noGrp="1"/>
          </p:cNvSpPr>
          <p:nvPr>
            <p:ph type="body"/>
          </p:nvPr>
        </p:nvSpPr>
        <p:spPr>
          <a:xfrm>
            <a:off x="5145120" y="2160720"/>
            <a:ext cx="4214520" cy="2091960"/>
          </a:xfrm>
          <a:prstGeom prst="rect">
            <a:avLst/>
          </a:prstGeom>
        </p:spPr>
        <p:txBody>
          <a:bodyPr lIns="0" tIns="0" rIns="0" bIns="0">
            <a:normAutofit/>
          </a:bodyPr>
          <a:lstStyle/>
          <a:p>
            <a:endParaRPr lang="en-US" sz="3200" b="0" strike="noStrike" spc="-1">
              <a:latin typeface="Arial"/>
            </a:endParaRPr>
          </a:p>
        </p:txBody>
      </p:sp>
      <p:sp>
        <p:nvSpPr>
          <p:cNvPr id="19" name="PlaceHolder 4"/>
          <p:cNvSpPr>
            <a:spLocks noGrp="1"/>
          </p:cNvSpPr>
          <p:nvPr>
            <p:ph type="body"/>
          </p:nvPr>
        </p:nvSpPr>
        <p:spPr>
          <a:xfrm>
            <a:off x="5145120" y="4451760"/>
            <a:ext cx="4214520" cy="209196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719640" y="300960"/>
            <a:ext cx="8851680" cy="1262520"/>
          </a:xfrm>
          <a:prstGeom prst="rect">
            <a:avLst/>
          </a:prstGeom>
        </p:spPr>
        <p:txBody>
          <a:bodyPr lIns="0" tIns="0" rIns="0" bIns="0" anchor="ctr">
            <a:spAutoFit/>
          </a:bodyPr>
          <a:lstStyle/>
          <a:p>
            <a:pPr algn="ctr"/>
            <a:endParaRPr lang="en-US" sz="4400" b="0" strike="noStrike" spc="-1">
              <a:latin typeface="Arial"/>
            </a:endParaRPr>
          </a:p>
        </p:txBody>
      </p:sp>
      <p:sp>
        <p:nvSpPr>
          <p:cNvPr id="21" name="PlaceHolder 2"/>
          <p:cNvSpPr>
            <a:spLocks noGrp="1"/>
          </p:cNvSpPr>
          <p:nvPr>
            <p:ph type="body"/>
          </p:nvPr>
        </p:nvSpPr>
        <p:spPr>
          <a:xfrm>
            <a:off x="719640" y="2160720"/>
            <a:ext cx="4214520" cy="2091960"/>
          </a:xfrm>
          <a:prstGeom prst="rect">
            <a:avLst/>
          </a:prstGeom>
        </p:spPr>
        <p:txBody>
          <a:bodyPr lIns="0" tIns="0" rIns="0" bIns="0">
            <a:normAutofit/>
          </a:bodyPr>
          <a:lstStyle/>
          <a:p>
            <a:endParaRPr lang="en-US" sz="3200" b="0" strike="noStrike" spc="-1">
              <a:latin typeface="Arial"/>
            </a:endParaRPr>
          </a:p>
        </p:txBody>
      </p:sp>
      <p:sp>
        <p:nvSpPr>
          <p:cNvPr id="22" name="PlaceHolder 3"/>
          <p:cNvSpPr>
            <a:spLocks noGrp="1"/>
          </p:cNvSpPr>
          <p:nvPr>
            <p:ph type="body"/>
          </p:nvPr>
        </p:nvSpPr>
        <p:spPr>
          <a:xfrm>
            <a:off x="5145120" y="2160720"/>
            <a:ext cx="4214520" cy="2091960"/>
          </a:xfrm>
          <a:prstGeom prst="rect">
            <a:avLst/>
          </a:prstGeom>
        </p:spPr>
        <p:txBody>
          <a:bodyPr lIns="0" tIns="0" rIns="0" bIns="0">
            <a:normAutofit/>
          </a:bodyPr>
          <a:lstStyle/>
          <a:p>
            <a:endParaRPr lang="en-US" sz="3200" b="0" strike="noStrike" spc="-1">
              <a:latin typeface="Arial"/>
            </a:endParaRPr>
          </a:p>
        </p:txBody>
      </p:sp>
      <p:sp>
        <p:nvSpPr>
          <p:cNvPr id="23" name="PlaceHolder 4"/>
          <p:cNvSpPr>
            <a:spLocks noGrp="1"/>
          </p:cNvSpPr>
          <p:nvPr>
            <p:ph type="body"/>
          </p:nvPr>
        </p:nvSpPr>
        <p:spPr>
          <a:xfrm>
            <a:off x="719640" y="4451760"/>
            <a:ext cx="8636400" cy="209196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ustomShape 1"/>
          <p:cNvSpPr/>
          <p:nvPr/>
        </p:nvSpPr>
        <p:spPr>
          <a:xfrm>
            <a:off x="360" y="288000"/>
            <a:ext cx="503280" cy="1080000"/>
          </a:xfrm>
          <a:prstGeom prst="rect">
            <a:avLst/>
          </a:prstGeom>
          <a:solidFill>
            <a:srgbClr val="EF2929"/>
          </a:solidFill>
          <a:ln>
            <a:noFill/>
          </a:ln>
        </p:spPr>
        <p:style>
          <a:lnRef idx="0">
            <a:scrgbClr r="0" g="0" b="0"/>
          </a:lnRef>
          <a:fillRef idx="0">
            <a:scrgbClr r="0" g="0" b="0"/>
          </a:fillRef>
          <a:effectRef idx="0">
            <a:scrgbClr r="0" g="0" b="0"/>
          </a:effectRef>
          <a:fontRef idx="minor"/>
        </p:style>
      </p:sp>
      <p:sp>
        <p:nvSpPr>
          <p:cNvPr id="4" name="PlaceHolder 2"/>
          <p:cNvSpPr>
            <a:spLocks noGrp="1"/>
          </p:cNvSpPr>
          <p:nvPr>
            <p:ph type="title"/>
          </p:nvPr>
        </p:nvSpPr>
        <p:spPr>
          <a:xfrm>
            <a:off x="719640" y="300960"/>
            <a:ext cx="8851680" cy="1262520"/>
          </a:xfrm>
          <a:prstGeom prst="rect">
            <a:avLst/>
          </a:prstGeom>
        </p:spPr>
        <p:txBody>
          <a:bodyPr lIns="0" tIns="0" rIns="0" bIns="0" anchor="ctr">
            <a:spAutoFit/>
          </a:bodyPr>
          <a:lstStyle/>
          <a:p>
            <a:r>
              <a:rPr lang="en-US" sz="1800" b="0" strike="noStrike" spc="-1">
                <a:latin typeface="Arial"/>
              </a:rPr>
              <a:t>Click to edit the title text format</a:t>
            </a:r>
          </a:p>
        </p:txBody>
      </p:sp>
      <p:sp>
        <p:nvSpPr>
          <p:cNvPr id="2" name="PlaceHolder 3"/>
          <p:cNvSpPr>
            <a:spLocks noGrp="1"/>
          </p:cNvSpPr>
          <p:nvPr>
            <p:ph type="body"/>
          </p:nvPr>
        </p:nvSpPr>
        <p:spPr>
          <a:xfrm>
            <a:off x="719640" y="2160720"/>
            <a:ext cx="8636400" cy="4385880"/>
          </a:xfrm>
          <a:prstGeom prst="rect">
            <a:avLst/>
          </a:prstGeom>
        </p:spPr>
        <p:txBody>
          <a:bodyPr lIns="0" tIns="0" rIns="0" bIns="0">
            <a:noAutofit/>
          </a:bodyPr>
          <a:lstStyle/>
          <a:p>
            <a:pPr marL="432000" indent="-324000">
              <a:spcBef>
                <a:spcPts val="1414"/>
              </a:spcBef>
              <a:buClr>
                <a:srgbClr val="000000"/>
              </a:buClr>
              <a:buSzPct val="45000"/>
              <a:buFont typeface="Wingdings" charset="2"/>
              <a:buChar char=""/>
            </a:pPr>
            <a:r>
              <a:rPr lang="en-US" sz="18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1800" b="0" strike="noStrike" spc="-1">
                <a:latin typeface="Arial"/>
              </a:rPr>
              <a:t>Second Outline Level</a:t>
            </a:r>
          </a:p>
          <a:p>
            <a:pPr marL="1296000" lvl="2" indent="-288000">
              <a:spcBef>
                <a:spcPts val="850"/>
              </a:spcBef>
              <a:buClr>
                <a:srgbClr val="000000"/>
              </a:buClr>
              <a:buSzPct val="45000"/>
              <a:buFont typeface="Wingdings" charset="2"/>
              <a:buChar char=""/>
            </a:pPr>
            <a:r>
              <a:rPr lang="en-US" sz="1800" b="0" strike="noStrike" spc="-1">
                <a:latin typeface="Arial"/>
              </a:rPr>
              <a:t>Third Outline Level</a:t>
            </a:r>
          </a:p>
          <a:p>
            <a:pPr marL="1728000" lvl="3" indent="-216000">
              <a:spcBef>
                <a:spcPts val="567"/>
              </a:spcBef>
              <a:buClr>
                <a:srgbClr val="000000"/>
              </a:buClr>
              <a:buSzPct val="75000"/>
              <a:buFont typeface="Symbol" charset="2"/>
              <a:buChar char=""/>
            </a:pPr>
            <a:r>
              <a:rPr lang="en-US" sz="1800" b="0" strike="noStrike" spc="-1">
                <a:latin typeface="Arial"/>
              </a:rPr>
              <a:t>Fourth Outline Level</a:t>
            </a:r>
          </a:p>
          <a:p>
            <a:pPr marL="2160000" lvl="4" indent="-216000">
              <a:spcBef>
                <a:spcPts val="283"/>
              </a:spcBef>
              <a:buClr>
                <a:srgbClr val="000000"/>
              </a:buClr>
              <a:buSzPct val="45000"/>
              <a:buFont typeface="Wingdings" charset="2"/>
              <a:buChar char=""/>
            </a:pPr>
            <a:r>
              <a:rPr lang="en-US" sz="1800" b="0" strike="noStrike" spc="-1">
                <a:latin typeface="Arial"/>
              </a:rPr>
              <a:t>Fifth Outline Level</a:t>
            </a:r>
          </a:p>
          <a:p>
            <a:pPr marL="2592000" lvl="5" indent="-216000">
              <a:spcBef>
                <a:spcPts val="283"/>
              </a:spcBef>
              <a:buClr>
                <a:srgbClr val="000000"/>
              </a:buClr>
              <a:buSzPct val="45000"/>
              <a:buFont typeface="Wingdings" charset="2"/>
              <a:buChar char=""/>
            </a:pPr>
            <a:r>
              <a:rPr lang="en-US" sz="1800" b="0" strike="noStrike" spc="-1">
                <a:latin typeface="Arial"/>
              </a:rPr>
              <a:t>Sixth Outline Level</a:t>
            </a:r>
          </a:p>
          <a:p>
            <a:pPr marL="3024000" lvl="6" indent="-216000">
              <a:spcBef>
                <a:spcPts val="283"/>
              </a:spcBef>
              <a:buClr>
                <a:srgbClr val="000000"/>
              </a:buClr>
              <a:buSzPct val="45000"/>
              <a:buFont typeface="Wingdings" charset="2"/>
              <a:buChar char=""/>
            </a:pPr>
            <a:r>
              <a:rPr lang="en-US" sz="18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9" name="CustomShape 1"/>
          <p:cNvSpPr/>
          <p:nvPr/>
        </p:nvSpPr>
        <p:spPr>
          <a:xfrm>
            <a:off x="360" y="288000"/>
            <a:ext cx="503280" cy="1080000"/>
          </a:xfrm>
          <a:prstGeom prst="rect">
            <a:avLst/>
          </a:prstGeom>
          <a:solidFill>
            <a:srgbClr val="EF2929"/>
          </a:solidFill>
          <a:ln>
            <a:noFill/>
          </a:ln>
        </p:spPr>
        <p:style>
          <a:lnRef idx="0">
            <a:scrgbClr r="0" g="0" b="0"/>
          </a:lnRef>
          <a:fillRef idx="0">
            <a:scrgbClr r="0" g="0" b="0"/>
          </a:fillRef>
          <a:effectRef idx="0">
            <a:scrgbClr r="0" g="0" b="0"/>
          </a:effectRef>
          <a:fontRef idx="minor"/>
        </p:style>
      </p:sp>
      <p:sp>
        <p:nvSpPr>
          <p:cNvPr id="40" name="PlaceHolder 2"/>
          <p:cNvSpPr>
            <a:spLocks noGrp="1"/>
          </p:cNvSpPr>
          <p:nvPr>
            <p:ph type="title"/>
          </p:nvPr>
        </p:nvSpPr>
        <p:spPr>
          <a:xfrm>
            <a:off x="719640" y="300960"/>
            <a:ext cx="8851680" cy="1262520"/>
          </a:xfrm>
          <a:prstGeom prst="rect">
            <a:avLst/>
          </a:prstGeom>
        </p:spPr>
        <p:txBody>
          <a:bodyPr lIns="0" tIns="0" rIns="0" bIns="0" anchor="ctr">
            <a:spAutoFit/>
          </a:bodyPr>
          <a:lstStyle/>
          <a:p>
            <a:r>
              <a:rPr lang="en-US" sz="1800" b="0" strike="noStrike" spc="-1">
                <a:latin typeface="Arial"/>
              </a:rPr>
              <a:t>Click to edit the title text format</a:t>
            </a:r>
          </a:p>
        </p:txBody>
      </p:sp>
      <p:sp>
        <p:nvSpPr>
          <p:cNvPr id="41" name="PlaceHolder 3"/>
          <p:cNvSpPr>
            <a:spLocks noGrp="1"/>
          </p:cNvSpPr>
          <p:nvPr>
            <p:ph type="body"/>
          </p:nvPr>
        </p:nvSpPr>
        <p:spPr>
          <a:xfrm>
            <a:off x="719640" y="2160720"/>
            <a:ext cx="8636400" cy="4385880"/>
          </a:xfrm>
          <a:prstGeom prst="rect">
            <a:avLst/>
          </a:prstGeom>
        </p:spPr>
        <p:txBody>
          <a:bodyPr lIns="0" tIns="0" rIns="0" bIns="0">
            <a:noAutofit/>
          </a:bodyPr>
          <a:lstStyle/>
          <a:p>
            <a:pPr marL="432000" indent="-324000">
              <a:spcBef>
                <a:spcPts val="1414"/>
              </a:spcBef>
              <a:buClr>
                <a:srgbClr val="000000"/>
              </a:buClr>
              <a:buSzPct val="45000"/>
              <a:buFont typeface="Wingdings" charset="2"/>
              <a:buChar char=""/>
            </a:pPr>
            <a:r>
              <a:rPr lang="en-US" sz="18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1800" b="0" strike="noStrike" spc="-1">
                <a:latin typeface="Arial"/>
              </a:rPr>
              <a:t>Second Outline Level</a:t>
            </a:r>
          </a:p>
          <a:p>
            <a:pPr marL="1296000" lvl="2" indent="-288000">
              <a:spcBef>
                <a:spcPts val="850"/>
              </a:spcBef>
              <a:buClr>
                <a:srgbClr val="000000"/>
              </a:buClr>
              <a:buSzPct val="45000"/>
              <a:buFont typeface="Wingdings" charset="2"/>
              <a:buChar char=""/>
            </a:pPr>
            <a:r>
              <a:rPr lang="en-US" sz="1800" b="0" strike="noStrike" spc="-1">
                <a:latin typeface="Arial"/>
              </a:rPr>
              <a:t>Third Outline Level</a:t>
            </a:r>
          </a:p>
          <a:p>
            <a:pPr marL="1728000" lvl="3" indent="-216000">
              <a:spcBef>
                <a:spcPts val="567"/>
              </a:spcBef>
              <a:buClr>
                <a:srgbClr val="000000"/>
              </a:buClr>
              <a:buSzPct val="75000"/>
              <a:buFont typeface="Symbol" charset="2"/>
              <a:buChar char=""/>
            </a:pPr>
            <a:r>
              <a:rPr lang="en-US" sz="1800" b="0" strike="noStrike" spc="-1">
                <a:latin typeface="Arial"/>
              </a:rPr>
              <a:t>Fourth Outline Level</a:t>
            </a:r>
          </a:p>
          <a:p>
            <a:pPr marL="2160000" lvl="4" indent="-216000">
              <a:spcBef>
                <a:spcPts val="283"/>
              </a:spcBef>
              <a:buClr>
                <a:srgbClr val="000000"/>
              </a:buClr>
              <a:buSzPct val="45000"/>
              <a:buFont typeface="Wingdings" charset="2"/>
              <a:buChar char=""/>
            </a:pPr>
            <a:r>
              <a:rPr lang="en-US" sz="1800" b="0" strike="noStrike" spc="-1">
                <a:latin typeface="Arial"/>
              </a:rPr>
              <a:t>Fifth Outline Level</a:t>
            </a:r>
          </a:p>
          <a:p>
            <a:pPr marL="2592000" lvl="5" indent="-216000">
              <a:spcBef>
                <a:spcPts val="283"/>
              </a:spcBef>
              <a:buClr>
                <a:srgbClr val="000000"/>
              </a:buClr>
              <a:buSzPct val="45000"/>
              <a:buFont typeface="Wingdings" charset="2"/>
              <a:buChar char=""/>
            </a:pPr>
            <a:r>
              <a:rPr lang="en-US" sz="1800" b="0" strike="noStrike" spc="-1">
                <a:latin typeface="Arial"/>
              </a:rPr>
              <a:t>Sixth Outline Level</a:t>
            </a:r>
          </a:p>
          <a:p>
            <a:pPr marL="3024000" lvl="6" indent="-216000">
              <a:spcBef>
                <a:spcPts val="283"/>
              </a:spcBef>
              <a:buClr>
                <a:srgbClr val="000000"/>
              </a:buClr>
              <a:buSzPct val="45000"/>
              <a:buFont typeface="Wingdings" charset="2"/>
              <a:buChar char=""/>
            </a:pPr>
            <a:r>
              <a:rPr lang="en-US" sz="18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0">
          <a:blip r:embed="rId2">
            <a:alphaModFix amt="15000"/>
          </a:blip>
          <a:tile/>
        </a:blipFill>
        <a:effectLst/>
      </p:bgPr>
    </p:bg>
    <p:spTree>
      <p:nvGrpSpPr>
        <p:cNvPr id="1" name=""/>
        <p:cNvGrpSpPr/>
        <p:nvPr/>
      </p:nvGrpSpPr>
      <p:grpSpPr>
        <a:xfrm>
          <a:off x="0" y="0"/>
          <a:ext cx="0" cy="0"/>
          <a:chOff x="0" y="0"/>
          <a:chExt cx="0" cy="0"/>
        </a:xfrm>
      </p:grpSpPr>
      <p:sp>
        <p:nvSpPr>
          <p:cNvPr id="78" name="TextShape 1"/>
          <p:cNvSpPr txBox="1"/>
          <p:nvPr/>
        </p:nvSpPr>
        <p:spPr>
          <a:xfrm>
            <a:off x="593640" y="1280160"/>
            <a:ext cx="9099000" cy="5853600"/>
          </a:xfrm>
          <a:prstGeom prst="rect">
            <a:avLst/>
          </a:prstGeom>
          <a:noFill/>
          <a:ln>
            <a:noFill/>
          </a:ln>
        </p:spPr>
        <p:txBody>
          <a:bodyPr lIns="0" tIns="0" rIns="0" bIns="0" anchor="ctr">
            <a:spAutoFit/>
          </a:bodyPr>
          <a:lstStyle/>
          <a:p>
            <a:pPr algn="ctr"/>
            <a:r>
              <a:rPr lang="en-US" sz="5400" b="1" strike="noStrike" spc="-1" dirty="0">
                <a:solidFill>
                  <a:srgbClr val="333333"/>
                </a:solidFill>
                <a:latin typeface="Didot"/>
              </a:rPr>
              <a:t>Confiscation in the Criminal</a:t>
            </a:r>
            <a:endParaRPr lang="en-US" sz="5400" b="0" strike="noStrike" spc="-1" dirty="0">
              <a:latin typeface="Arial"/>
            </a:endParaRPr>
          </a:p>
          <a:p>
            <a:pPr algn="ctr"/>
            <a:r>
              <a:rPr lang="en-US" sz="5400" b="1" strike="noStrike" spc="-1" dirty="0">
                <a:solidFill>
                  <a:srgbClr val="333333"/>
                </a:solidFill>
                <a:latin typeface="Didot"/>
              </a:rPr>
              <a:t>Courts</a:t>
            </a:r>
            <a:endParaRPr lang="en-US" sz="5400" b="0" strike="noStrike" spc="-1" dirty="0">
              <a:latin typeface="Arial"/>
            </a:endParaRPr>
          </a:p>
          <a:p>
            <a:pPr algn="ctr"/>
            <a:endParaRPr lang="en-US" sz="5400" b="0" strike="noStrike" spc="-1" dirty="0">
              <a:latin typeface="Arial"/>
            </a:endParaRPr>
          </a:p>
          <a:p>
            <a:pPr algn="ctr"/>
            <a:r>
              <a:rPr lang="en-US" sz="4000" b="1" strike="noStrike" spc="-1" dirty="0">
                <a:solidFill>
                  <a:srgbClr val="CE181E"/>
                </a:solidFill>
                <a:latin typeface="Didot"/>
              </a:rPr>
              <a:t>By Oliver Grimwood</a:t>
            </a:r>
            <a:endParaRPr lang="en-US" sz="4000" b="0" strike="noStrike" spc="-1" dirty="0">
              <a:latin typeface="Arial"/>
            </a:endParaRPr>
          </a:p>
          <a:p>
            <a:pPr algn="r"/>
            <a:r>
              <a:rPr lang="en-US" sz="5400" b="1" strike="noStrike" spc="-1" dirty="0">
                <a:solidFill>
                  <a:srgbClr val="333333"/>
                </a:solidFill>
                <a:latin typeface="Didot"/>
                <a:ea typeface="Raleway-Regular"/>
              </a:rPr>
              <a:t> </a:t>
            </a:r>
            <a:endParaRPr lang="en-US" sz="5400" b="0" strike="noStrike" spc="-1" dirty="0">
              <a:solidFill>
                <a:srgbClr val="181818"/>
              </a:solidFill>
              <a:latin typeface="Raleway-Regular"/>
              <a:ea typeface="Raleway-Regular"/>
            </a:endParaRPr>
          </a:p>
        </p:txBody>
      </p:sp>
      <p:sp>
        <p:nvSpPr>
          <p:cNvPr id="79" name="TextShape 2"/>
          <p:cNvSpPr txBox="1"/>
          <p:nvPr/>
        </p:nvSpPr>
        <p:spPr>
          <a:xfrm>
            <a:off x="97560" y="6949440"/>
            <a:ext cx="2828520" cy="548640"/>
          </a:xfrm>
          <a:prstGeom prst="rect">
            <a:avLst/>
          </a:prstGeom>
          <a:blipFill rotWithShape="0">
            <a:blip r:embed="rId3">
              <a:alphaModFix amt="15000"/>
            </a:blip>
            <a:stretch>
              <a:fillRect/>
            </a:stretch>
          </a:blipFill>
          <a:ln>
            <a:noFill/>
          </a:ln>
        </p:spPr>
        <p:txBody>
          <a:bodyPr lIns="90000" tIns="45000" rIns="90000" bIns="45000" anchor="ctr" anchorCtr="1">
            <a:spAutoFit/>
          </a:bodyPr>
          <a:lstStyle/>
          <a:p>
            <a:pPr algn="ctr"/>
            <a:r>
              <a:rPr lang="en-US" sz="1800" b="0" strike="noStrike" spc="-1">
                <a:latin typeface="Arial"/>
              </a:rPr>
              <a:t>`</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CustomShape 1"/>
          <p:cNvSpPr/>
          <p:nvPr/>
        </p:nvSpPr>
        <p:spPr>
          <a:xfrm>
            <a:off x="719640" y="383040"/>
            <a:ext cx="8851680" cy="109800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nSpc>
                <a:spcPct val="100000"/>
              </a:lnSpc>
            </a:pPr>
            <a:r>
              <a:rPr lang="en-US" sz="3600" b="1" strike="noStrike" spc="-1">
                <a:solidFill>
                  <a:srgbClr val="CE181E"/>
                </a:solidFill>
                <a:latin typeface="Didot"/>
              </a:rPr>
              <a:t>Apportionment of benefit – multiple defendants</a:t>
            </a:r>
            <a:endParaRPr lang="en-US" sz="3600" b="0" strike="noStrike" spc="-1">
              <a:solidFill>
                <a:srgbClr val="CE181E"/>
              </a:solidFill>
              <a:latin typeface="Arial"/>
            </a:endParaRPr>
          </a:p>
        </p:txBody>
      </p:sp>
      <p:sp>
        <p:nvSpPr>
          <p:cNvPr id="101" name="CustomShape 2"/>
          <p:cNvSpPr/>
          <p:nvPr/>
        </p:nvSpPr>
        <p:spPr>
          <a:xfrm>
            <a:off x="786600" y="1455840"/>
            <a:ext cx="8636400" cy="498276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216000" indent="-216000">
              <a:lnSpc>
                <a:spcPct val="100000"/>
              </a:lnSpc>
              <a:spcAft>
                <a:spcPts val="1080"/>
              </a:spcAft>
              <a:buClr>
                <a:srgbClr val="EF2929"/>
              </a:buClr>
              <a:buSzPct val="45000"/>
              <a:buFont typeface="Wingdings" charset="2"/>
              <a:buChar char=""/>
            </a:pPr>
            <a:endParaRPr lang="en-US" sz="1800" b="0" strike="noStrike" spc="-1">
              <a:latin typeface="Arial"/>
            </a:endParaRPr>
          </a:p>
          <a:p>
            <a:pPr marL="216000" indent="-216000">
              <a:lnSpc>
                <a:spcPct val="100000"/>
              </a:lnSpc>
              <a:spcAft>
                <a:spcPts val="1080"/>
              </a:spcAft>
              <a:buClr>
                <a:srgbClr val="EF2929"/>
              </a:buClr>
              <a:buSzPct val="45000"/>
              <a:buFont typeface="Wingdings" charset="2"/>
              <a:buChar char=""/>
            </a:pPr>
            <a:r>
              <a:rPr lang="en-US" sz="1600" b="1" strike="noStrike" spc="-1">
                <a:solidFill>
                  <a:srgbClr val="333333"/>
                </a:solidFill>
                <a:latin typeface="Didot"/>
                <a:ea typeface="Times New Roman"/>
              </a:rPr>
              <a:t>Rv Kinsella [2011] EWCA Crim 1275: </a:t>
            </a:r>
            <a:endParaRPr lang="en-US" sz="1600" b="0" strike="noStrike" spc="-1">
              <a:latin typeface="Arial"/>
            </a:endParaRPr>
          </a:p>
          <a:p>
            <a:pPr marL="216000" indent="-216000">
              <a:lnSpc>
                <a:spcPct val="100000"/>
              </a:lnSpc>
              <a:spcAft>
                <a:spcPts val="360"/>
              </a:spcAft>
              <a:buClr>
                <a:srgbClr val="EF2929"/>
              </a:buClr>
              <a:buSzPct val="45000"/>
              <a:buFont typeface="Wingdings" charset="2"/>
              <a:buChar char=""/>
            </a:pPr>
            <a:r>
              <a:rPr lang="en-US" sz="1600" b="0" strike="noStrike" spc="-1">
                <a:solidFill>
                  <a:srgbClr val="333333"/>
                </a:solidFill>
                <a:latin typeface="Didot"/>
                <a:ea typeface="Times New Roman"/>
              </a:rPr>
              <a:t>The judge should ask, firstly, whether the defendant had obtained property from the robbery, and secondly, in what capacity he had received those proceeds, whether for himself, whether jointly for others, or whether on behalf of others. The mere fact that the first question was answered affirmatively was not dispositive of those questions.  In the absence of evidence as to how the proceeds of the robbery were disposed of and apportioned, it was a matter of inference on the facts.</a:t>
            </a:r>
            <a:endParaRPr lang="en-US" sz="1600" b="0" strike="noStrike" spc="-1">
              <a:latin typeface="Arial"/>
            </a:endParaRPr>
          </a:p>
          <a:p>
            <a:pPr marL="216000" indent="-216000">
              <a:lnSpc>
                <a:spcPct val="100000"/>
              </a:lnSpc>
              <a:spcAft>
                <a:spcPts val="360"/>
              </a:spcAft>
              <a:buClr>
                <a:srgbClr val="EF2929"/>
              </a:buClr>
              <a:buSzPct val="45000"/>
              <a:buFont typeface="Wingdings" charset="2"/>
              <a:buChar char=""/>
            </a:pPr>
            <a:endParaRPr lang="en-US" sz="1600" b="0" strike="noStrike" spc="-1">
              <a:latin typeface="Arial"/>
            </a:endParaRPr>
          </a:p>
          <a:p>
            <a:pPr marL="216000" indent="-216000">
              <a:lnSpc>
                <a:spcPct val="100000"/>
              </a:lnSpc>
              <a:spcAft>
                <a:spcPts val="360"/>
              </a:spcAft>
              <a:buClr>
                <a:srgbClr val="EF2929"/>
              </a:buClr>
              <a:buSzPct val="45000"/>
              <a:buFont typeface="Wingdings" charset="2"/>
              <a:buChar char=""/>
            </a:pPr>
            <a:r>
              <a:rPr lang="en-US" sz="1600" b="0" strike="noStrike" spc="-1">
                <a:solidFill>
                  <a:srgbClr val="333333"/>
                </a:solidFill>
                <a:latin typeface="Didot"/>
                <a:ea typeface="Times New Roman"/>
              </a:rPr>
              <a:t>If it seems to all parties that multiple defendants in a joint enterprise, or co-conspirators, obtain the property jointly with no evidence how it is to be divided, does this mean court merely divides the benefit equally, or finds in full from each and order payment subject to what may or may not be available individually?</a:t>
            </a:r>
            <a:endParaRPr lang="en-US" sz="1600" b="0" strike="noStrike" spc="-1">
              <a:latin typeface="Arial"/>
            </a:endParaRPr>
          </a:p>
          <a:p>
            <a:pPr marL="216000" indent="-216000">
              <a:lnSpc>
                <a:spcPct val="100000"/>
              </a:lnSpc>
              <a:spcAft>
                <a:spcPts val="360"/>
              </a:spcAft>
              <a:buClr>
                <a:srgbClr val="EF2929"/>
              </a:buClr>
              <a:buSzPct val="45000"/>
              <a:buFont typeface="Wingdings" charset="2"/>
              <a:buChar char=""/>
            </a:pPr>
            <a:endParaRPr lang="en-US" sz="1600" b="0" strike="noStrike" spc="-1">
              <a:latin typeface="Arial"/>
            </a:endParaRPr>
          </a:p>
          <a:p>
            <a:pPr marL="216000" indent="-216000">
              <a:lnSpc>
                <a:spcPct val="100000"/>
              </a:lnSpc>
              <a:spcAft>
                <a:spcPts val="360"/>
              </a:spcAft>
              <a:buClr>
                <a:srgbClr val="EF2929"/>
              </a:buClr>
              <a:buSzPct val="45000"/>
              <a:buFont typeface="Wingdings" charset="2"/>
              <a:buChar char=""/>
            </a:pPr>
            <a:r>
              <a:rPr lang="en-US" sz="1600" b="0" strike="noStrike" spc="-1">
                <a:solidFill>
                  <a:srgbClr val="333333"/>
                </a:solidFill>
                <a:latin typeface="Didot"/>
                <a:ea typeface="Times New Roman"/>
              </a:rPr>
              <a:t>The Supreme Court addressed this issue in the case of R v Ahmed; R v Fields [2014] 3. W.L.R. 23.  The Court held that the word “obtains” in Section 76(4) should be given a wide interpretation, including disposition or control, not merely ownership.  If a Court could not presume that multiple defendants obtained the property together then it would never be able to make an order as there will rarely be cases where it is clear how proceeds are obtained by each defendant.  In joint enterprise cases it will often be appropriate for the Court to presume all defendants obtained the whole of the property, but the Court should be prepared to examine this and make findings if there is evidence that different defendants obtained different property.</a:t>
            </a:r>
            <a:endParaRPr lang="en-US" sz="1600" b="0" strike="noStrike" spc="-1">
              <a:latin typeface="Arial"/>
            </a:endParaRPr>
          </a:p>
          <a:p>
            <a:pPr marL="216000" indent="-216000">
              <a:lnSpc>
                <a:spcPct val="100000"/>
              </a:lnSpc>
              <a:spcAft>
                <a:spcPts val="360"/>
              </a:spcAft>
              <a:buClr>
                <a:srgbClr val="EF2929"/>
              </a:buClr>
              <a:buSzPct val="45000"/>
              <a:buFont typeface="Wingdings" charset="2"/>
              <a:buChar char=""/>
            </a:pPr>
            <a:endParaRPr lang="en-US" sz="1600" b="0" strike="noStrike" spc="-1">
              <a:latin typeface="Arial"/>
            </a:endParaRPr>
          </a:p>
          <a:p>
            <a:pPr marL="216000" indent="-216000">
              <a:lnSpc>
                <a:spcPct val="100000"/>
              </a:lnSpc>
              <a:spcAft>
                <a:spcPts val="360"/>
              </a:spcAft>
              <a:buClr>
                <a:srgbClr val="EF2929"/>
              </a:buClr>
              <a:buSzPct val="45000"/>
              <a:buFont typeface="Wingdings" charset="2"/>
              <a:buChar char=""/>
            </a:pPr>
            <a:endParaRPr lang="en-US" sz="16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CustomShape 1"/>
          <p:cNvSpPr/>
          <p:nvPr/>
        </p:nvSpPr>
        <p:spPr>
          <a:xfrm>
            <a:off x="719640" y="383040"/>
            <a:ext cx="8851680" cy="109800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nSpc>
                <a:spcPct val="100000"/>
              </a:lnSpc>
            </a:pPr>
            <a:r>
              <a:rPr lang="en-US" sz="3600" b="1" strike="noStrike" spc="-1">
                <a:solidFill>
                  <a:srgbClr val="CE181E"/>
                </a:solidFill>
                <a:latin typeface="Didot"/>
              </a:rPr>
              <a:t>Apportionment of benefit – multiple defendants </a:t>
            </a:r>
            <a:endParaRPr lang="en-US" sz="3600" b="0" strike="noStrike" spc="-1">
              <a:solidFill>
                <a:srgbClr val="CE181E"/>
              </a:solidFill>
              <a:latin typeface="Arial"/>
            </a:endParaRPr>
          </a:p>
        </p:txBody>
      </p:sp>
      <p:sp>
        <p:nvSpPr>
          <p:cNvPr id="103" name="CustomShape 2"/>
          <p:cNvSpPr/>
          <p:nvPr/>
        </p:nvSpPr>
        <p:spPr>
          <a:xfrm>
            <a:off x="750600" y="1455840"/>
            <a:ext cx="8636400" cy="498276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216000" indent="-216000">
              <a:lnSpc>
                <a:spcPct val="100000"/>
              </a:lnSpc>
              <a:spcAft>
                <a:spcPts val="1080"/>
              </a:spcAft>
              <a:buClr>
                <a:srgbClr val="EF2929"/>
              </a:buClr>
              <a:buSzPct val="45000"/>
              <a:buFont typeface="Wingdings" charset="2"/>
              <a:buChar char=""/>
            </a:pPr>
            <a:endParaRPr lang="en-US" sz="1800" b="0" strike="noStrike" spc="-1">
              <a:latin typeface="Arial"/>
            </a:endParaRPr>
          </a:p>
          <a:p>
            <a:pPr marL="216000" indent="-216000">
              <a:lnSpc>
                <a:spcPct val="100000"/>
              </a:lnSpc>
              <a:spcAft>
                <a:spcPts val="1080"/>
              </a:spcAft>
              <a:buClr>
                <a:srgbClr val="EF2929"/>
              </a:buClr>
              <a:buSzPct val="45000"/>
              <a:buFont typeface="Wingdings" charset="2"/>
              <a:buChar char=""/>
            </a:pPr>
            <a:r>
              <a:rPr lang="en-US" sz="1600" b="0" strike="noStrike" spc="-1">
                <a:solidFill>
                  <a:srgbClr val="B2B2B2"/>
                </a:solidFill>
                <a:latin typeface="Didot"/>
                <a:ea typeface="Times New Roman"/>
              </a:rPr>
              <a:t>continue from previous page</a:t>
            </a:r>
            <a:endParaRPr lang="en-US" sz="1600" b="0" strike="noStrike" spc="-1">
              <a:latin typeface="Arial"/>
            </a:endParaRPr>
          </a:p>
          <a:p>
            <a:pPr marL="216000" indent="-216000">
              <a:lnSpc>
                <a:spcPct val="100000"/>
              </a:lnSpc>
              <a:spcAft>
                <a:spcPts val="1080"/>
              </a:spcAft>
              <a:buClr>
                <a:srgbClr val="EF2929"/>
              </a:buClr>
              <a:buSzPct val="45000"/>
              <a:buFont typeface="Wingdings" charset="2"/>
              <a:buChar char=""/>
            </a:pPr>
            <a:r>
              <a:rPr lang="en-US" sz="1600" b="1" strike="noStrike" spc="-1">
                <a:solidFill>
                  <a:srgbClr val="333333"/>
                </a:solidFill>
                <a:latin typeface="Didot"/>
                <a:ea typeface="Times New Roman"/>
              </a:rPr>
              <a:t>Rv Kinsella [2011] EWCA Crim 1275: </a:t>
            </a:r>
            <a:endParaRPr lang="en-US" sz="1600" b="0" strike="noStrike" spc="-1">
              <a:latin typeface="Arial"/>
            </a:endParaRPr>
          </a:p>
          <a:p>
            <a:pPr marL="216000" indent="-216000">
              <a:lnSpc>
                <a:spcPct val="100000"/>
              </a:lnSpc>
              <a:spcAft>
                <a:spcPts val="360"/>
              </a:spcAft>
              <a:buClr>
                <a:srgbClr val="EF2929"/>
              </a:buClr>
              <a:buSzPct val="45000"/>
              <a:buFont typeface="Wingdings" charset="2"/>
              <a:buChar char=""/>
            </a:pPr>
            <a:r>
              <a:rPr lang="en-US" sz="1600" b="0" strike="noStrike" spc="-1">
                <a:solidFill>
                  <a:srgbClr val="333333"/>
                </a:solidFill>
                <a:latin typeface="Didot"/>
                <a:ea typeface="Times New Roman"/>
              </a:rPr>
              <a:t>A person who stole property acquired control of it, not ownership.  Thus, the interests of accomplices were not “interests” to be considered under Section 79(3).</a:t>
            </a:r>
            <a:endParaRPr lang="en-US" sz="1600" b="0" strike="noStrike" spc="-1">
              <a:latin typeface="Arial"/>
            </a:endParaRPr>
          </a:p>
          <a:p>
            <a:pPr marL="216000" indent="-216000">
              <a:lnSpc>
                <a:spcPct val="100000"/>
              </a:lnSpc>
              <a:spcAft>
                <a:spcPts val="360"/>
              </a:spcAft>
              <a:buClr>
                <a:srgbClr val="EF2929"/>
              </a:buClr>
              <a:buSzPct val="45000"/>
              <a:buFont typeface="Wingdings" charset="2"/>
              <a:buChar char=""/>
            </a:pPr>
            <a:endParaRPr lang="en-US" sz="1600" b="0" strike="noStrike" spc="-1">
              <a:latin typeface="Arial"/>
            </a:endParaRPr>
          </a:p>
          <a:p>
            <a:pPr marL="216000" indent="-216000">
              <a:lnSpc>
                <a:spcPct val="100000"/>
              </a:lnSpc>
              <a:spcAft>
                <a:spcPts val="360"/>
              </a:spcAft>
              <a:buClr>
                <a:srgbClr val="EF2929"/>
              </a:buClr>
              <a:buSzPct val="45000"/>
              <a:buFont typeface="Wingdings" charset="2"/>
              <a:buChar char=""/>
            </a:pPr>
            <a:r>
              <a:rPr lang="en-US" sz="1600" b="0" strike="noStrike" spc="-1">
                <a:solidFill>
                  <a:srgbClr val="333333"/>
                </a:solidFill>
                <a:latin typeface="Didot"/>
                <a:ea typeface="Times New Roman"/>
              </a:rPr>
              <a:t>The Court though went on to make this important point in relation to enforcement.</a:t>
            </a:r>
            <a:endParaRPr lang="en-US" sz="1600" b="0" strike="noStrike" spc="-1">
              <a:latin typeface="Arial"/>
            </a:endParaRPr>
          </a:p>
          <a:p>
            <a:pPr marL="216000" indent="-216000">
              <a:lnSpc>
                <a:spcPct val="100000"/>
              </a:lnSpc>
              <a:spcAft>
                <a:spcPts val="360"/>
              </a:spcAft>
              <a:buClr>
                <a:srgbClr val="EF2929"/>
              </a:buClr>
              <a:buSzPct val="45000"/>
              <a:buFont typeface="Wingdings" charset="2"/>
              <a:buChar char=""/>
            </a:pPr>
            <a:r>
              <a:rPr lang="en-US" sz="1600" b="0" strike="noStrike" spc="-1">
                <a:solidFill>
                  <a:srgbClr val="333333"/>
                </a:solidFill>
                <a:latin typeface="Didot"/>
                <a:ea typeface="Times New Roman"/>
              </a:rPr>
              <a:t> </a:t>
            </a:r>
            <a:endParaRPr lang="en-US" sz="1600" b="0" strike="noStrike" spc="-1">
              <a:latin typeface="Arial"/>
            </a:endParaRPr>
          </a:p>
          <a:p>
            <a:pPr marL="216000" indent="-216000">
              <a:lnSpc>
                <a:spcPct val="100000"/>
              </a:lnSpc>
              <a:spcAft>
                <a:spcPts val="360"/>
              </a:spcAft>
              <a:buClr>
                <a:srgbClr val="EF2929"/>
              </a:buClr>
              <a:buSzPct val="45000"/>
              <a:buFont typeface="Wingdings" charset="2"/>
              <a:buChar char=""/>
            </a:pPr>
            <a:r>
              <a:rPr lang="en-US" sz="1600" b="0" strike="noStrike" spc="-1">
                <a:solidFill>
                  <a:srgbClr val="333333"/>
                </a:solidFill>
                <a:latin typeface="Didot"/>
                <a:ea typeface="Times New Roman"/>
              </a:rPr>
              <a:t>A payment by one offender of an amount due under the confiscation order should go to reduce the amount payable by the others. To take the same proceeds more than once would not serve the aim of the legislation, would be disproportionate, and would violate Protocol 1 art.1 of the Convention. Where there had been a joint obtaining, confiscation orders had to be made against each defendant for the whole of the benefit obtained. However, each had to provide that it was not to be enforced to the extent that any sum had been recovered in satisfaction of another confiscation order in respect of the same joint benefit</a:t>
            </a:r>
            <a:endParaRPr lang="en-US" sz="16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ustomShape 1"/>
          <p:cNvSpPr/>
          <p:nvPr/>
        </p:nvSpPr>
        <p:spPr>
          <a:xfrm>
            <a:off x="719640" y="383040"/>
            <a:ext cx="8851680" cy="109800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nSpc>
                <a:spcPct val="100000"/>
              </a:lnSpc>
            </a:pPr>
            <a:r>
              <a:rPr lang="en-US" sz="3600" b="1" strike="noStrike" spc="-1">
                <a:solidFill>
                  <a:srgbClr val="CE181E"/>
                </a:solidFill>
                <a:latin typeface="Didot"/>
              </a:rPr>
              <a:t>Return or repayment of Benefit – </a:t>
            </a:r>
            <a:endParaRPr lang="en-US" sz="3600" b="0" strike="noStrike" spc="-1">
              <a:solidFill>
                <a:srgbClr val="CE181E"/>
              </a:solidFill>
              <a:latin typeface="Arial"/>
            </a:endParaRPr>
          </a:p>
          <a:p>
            <a:pPr>
              <a:lnSpc>
                <a:spcPct val="100000"/>
              </a:lnSpc>
            </a:pPr>
            <a:r>
              <a:rPr lang="en-US" sz="3600" b="1" strike="noStrike" spc="-1">
                <a:solidFill>
                  <a:srgbClr val="CE181E"/>
                </a:solidFill>
                <a:latin typeface="Didot"/>
              </a:rPr>
              <a:t>R v Waya its implications and limitations</a:t>
            </a:r>
            <a:endParaRPr lang="en-US" sz="3600" b="0" strike="noStrike" spc="-1">
              <a:solidFill>
                <a:srgbClr val="CE181E"/>
              </a:solidFill>
              <a:latin typeface="Arial"/>
            </a:endParaRPr>
          </a:p>
        </p:txBody>
      </p:sp>
      <p:sp>
        <p:nvSpPr>
          <p:cNvPr id="105" name="CustomShape 2"/>
          <p:cNvSpPr/>
          <p:nvPr/>
        </p:nvSpPr>
        <p:spPr>
          <a:xfrm>
            <a:off x="719640" y="1623960"/>
            <a:ext cx="8636400" cy="498276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216000" indent="-216000">
              <a:lnSpc>
                <a:spcPct val="100000"/>
              </a:lnSpc>
              <a:spcAft>
                <a:spcPts val="360"/>
              </a:spcAft>
              <a:buClr>
                <a:srgbClr val="EF2929"/>
              </a:buClr>
              <a:buSzPct val="45000"/>
              <a:buFont typeface="Wingdings" charset="2"/>
              <a:buChar char=""/>
            </a:pPr>
            <a:endParaRPr lang="en-US" sz="1800" b="0" strike="noStrike" spc="-1">
              <a:latin typeface="Arial"/>
            </a:endParaRPr>
          </a:p>
          <a:p>
            <a:pPr marL="216000" indent="-216000">
              <a:lnSpc>
                <a:spcPct val="100000"/>
              </a:lnSpc>
              <a:spcAft>
                <a:spcPts val="360"/>
              </a:spcAft>
              <a:buClr>
                <a:srgbClr val="EF2929"/>
              </a:buClr>
              <a:buSzPct val="45000"/>
              <a:buFont typeface="Wingdings" charset="2"/>
              <a:buChar char=""/>
            </a:pPr>
            <a:r>
              <a:rPr lang="en-US" sz="1600" b="0" strike="noStrike" spc="-1">
                <a:solidFill>
                  <a:srgbClr val="333333"/>
                </a:solidFill>
                <a:latin typeface="Didot"/>
              </a:rPr>
              <a:t>There is limited opportunity for argument as to abuse of process in confiscation applications on the grounds that the order or result would be oppressive.  Most authorities on this point should now be read in light of the landmark case of </a:t>
            </a:r>
            <a:r>
              <a:rPr lang="en-US" sz="1600" b="1" u="sng" strike="noStrike" spc="-1">
                <a:solidFill>
                  <a:srgbClr val="333333"/>
                </a:solidFill>
                <a:uFillTx/>
                <a:latin typeface="Didot"/>
                <a:ea typeface="Times New Roman"/>
              </a:rPr>
              <a:t>R v Waya</a:t>
            </a:r>
            <a:r>
              <a:rPr lang="en-US" sz="1600" b="1" strike="noStrike" spc="-1">
                <a:solidFill>
                  <a:srgbClr val="333333"/>
                </a:solidFill>
                <a:latin typeface="Didot"/>
                <a:ea typeface="Times New Roman"/>
              </a:rPr>
              <a:t> [2012] UKSC 51; [2013] 1 A.C. 294. </a:t>
            </a:r>
            <a:r>
              <a:rPr lang="en-US" sz="1600" b="0" strike="noStrike" spc="-1">
                <a:solidFill>
                  <a:srgbClr val="333333"/>
                </a:solidFill>
                <a:latin typeface="Didot"/>
                <a:ea typeface="Times New Roman"/>
              </a:rPr>
              <a:t> This provides the opportunity for judicial discretion that did not exist prior to this judgment.  A Court must still make a confiscation order if the statutory conditions are met, but only if it is compliant with article 1 of the First Protcol – the right to peaceful enjoyment of possessions.  T</a:t>
            </a:r>
            <a:r>
              <a:rPr lang="en-US" sz="1600" b="0" strike="noStrike" spc="-1">
                <a:solidFill>
                  <a:srgbClr val="1A1A1A"/>
                </a:solidFill>
                <a:latin typeface="Didot"/>
                <a:ea typeface="Times New Roman"/>
              </a:rPr>
              <a:t>he deprivation of property as a penalty had to be proportionate to the legitimate aim, which was to remove from criminals the pecuniary proceeds of their crime</a:t>
            </a:r>
            <a:r>
              <a:rPr lang="en-US" sz="1600" b="0" strike="noStrike" spc="-1">
                <a:solidFill>
                  <a:srgbClr val="333333"/>
                </a:solidFill>
                <a:latin typeface="Didot"/>
                <a:ea typeface="Times New Roman"/>
              </a:rPr>
              <a:t>.</a:t>
            </a:r>
            <a:endParaRPr lang="en-US" sz="1600" b="0" strike="noStrike" spc="-1">
              <a:latin typeface="Arial"/>
            </a:endParaRPr>
          </a:p>
          <a:p>
            <a:pPr marL="216000" indent="-216000">
              <a:lnSpc>
                <a:spcPct val="100000"/>
              </a:lnSpc>
              <a:spcAft>
                <a:spcPts val="360"/>
              </a:spcAft>
              <a:buClr>
                <a:srgbClr val="EF2929"/>
              </a:buClr>
              <a:buSzPct val="45000"/>
              <a:buFont typeface="Wingdings" charset="2"/>
              <a:buChar char=""/>
            </a:pPr>
            <a:endParaRPr lang="en-US" sz="1600" b="0" strike="noStrike" spc="-1">
              <a:latin typeface="Arial"/>
            </a:endParaRPr>
          </a:p>
          <a:p>
            <a:pPr marL="457200">
              <a:lnSpc>
                <a:spcPct val="100000"/>
              </a:lnSpc>
              <a:spcAft>
                <a:spcPts val="360"/>
              </a:spcAft>
              <a:buClr>
                <a:srgbClr val="EF2929"/>
              </a:buClr>
              <a:buSzPct val="45000"/>
              <a:buFont typeface="Wingdings" charset="2"/>
              <a:buChar char=""/>
            </a:pPr>
            <a:r>
              <a:rPr lang="en-US" sz="1600" b="0" strike="noStrike" spc="-1">
                <a:solidFill>
                  <a:srgbClr val="333333"/>
                </a:solidFill>
                <a:latin typeface="Didot"/>
                <a:ea typeface="Times New Roman"/>
              </a:rPr>
              <a:t>This has primary application to particular benefit cases, as the assumptions in a lifestyle case would not be made if the Court concluded they were “unjust” (</a:t>
            </a:r>
            <a:r>
              <a:rPr lang="en-US" sz="1600" b="0" i="1" strike="noStrike" spc="-1">
                <a:solidFill>
                  <a:srgbClr val="808080"/>
                </a:solidFill>
                <a:latin typeface="Didot"/>
                <a:ea typeface="Times New Roman"/>
              </a:rPr>
              <a:t>Section 10(6)(b))</a:t>
            </a:r>
            <a:endParaRPr lang="en-US" sz="1600" b="0" strike="noStrike" spc="-1">
              <a:latin typeface="Arial"/>
            </a:endParaRPr>
          </a:p>
          <a:p>
            <a:pPr marL="457200">
              <a:lnSpc>
                <a:spcPct val="100000"/>
              </a:lnSpc>
              <a:spcAft>
                <a:spcPts val="360"/>
              </a:spcAft>
              <a:buClr>
                <a:srgbClr val="EF2929"/>
              </a:buClr>
              <a:buSzPct val="45000"/>
              <a:buFont typeface="Wingdings" charset="2"/>
              <a:buChar char=""/>
            </a:pPr>
            <a:endParaRPr lang="en-US" sz="1600" b="0" strike="noStrike" spc="-1">
              <a:latin typeface="Arial"/>
            </a:endParaRPr>
          </a:p>
          <a:p>
            <a:pPr marL="457200">
              <a:lnSpc>
                <a:spcPct val="100000"/>
              </a:lnSpc>
              <a:spcAft>
                <a:spcPts val="360"/>
              </a:spcAft>
              <a:buClr>
                <a:srgbClr val="EF2929"/>
              </a:buClr>
              <a:buSzPct val="45000"/>
              <a:buFont typeface="Wingdings" charset="2"/>
              <a:buChar char=""/>
            </a:pPr>
            <a:r>
              <a:rPr lang="en-US" sz="1600" b="0" strike="noStrike" spc="-1">
                <a:solidFill>
                  <a:srgbClr val="333333"/>
                </a:solidFill>
                <a:latin typeface="Didot"/>
                <a:ea typeface="Times New Roman"/>
              </a:rPr>
              <a:t>In </a:t>
            </a:r>
            <a:r>
              <a:rPr lang="en-US" sz="1600" b="0" u="sng" strike="noStrike" spc="-1">
                <a:solidFill>
                  <a:srgbClr val="333333"/>
                </a:solidFill>
                <a:uFillTx/>
                <a:latin typeface="Didot"/>
                <a:ea typeface="Times New Roman"/>
              </a:rPr>
              <a:t>R v Waya</a:t>
            </a:r>
            <a:r>
              <a:rPr lang="en-US" sz="1600" b="0" strike="noStrike" spc="-1">
                <a:solidFill>
                  <a:srgbClr val="333333"/>
                </a:solidFill>
                <a:latin typeface="Didot"/>
                <a:ea typeface="Times New Roman"/>
              </a:rPr>
              <a:t> the appellant had paid back in full a fraudulently obtained mortgage, by way of a ‘clean’ second mortgage.  </a:t>
            </a:r>
            <a:r>
              <a:rPr lang="en-US" sz="1600" b="0" strike="noStrike" spc="-1">
                <a:solidFill>
                  <a:srgbClr val="1A1A1A"/>
                </a:solidFill>
                <a:latin typeface="Didot"/>
                <a:ea typeface="Times New Roman"/>
              </a:rPr>
              <a:t>Where a defendant had restored the proceeds of crime, it would be disproportionate to make a confiscation order as it would not satisfy the statutory purpose and would be an additional financial penalty.</a:t>
            </a:r>
            <a:endParaRPr lang="en-US" sz="1600" b="0" strike="noStrike" spc="-1">
              <a:latin typeface="Arial"/>
            </a:endParaRPr>
          </a:p>
          <a:p>
            <a:pPr marL="216000" indent="-216000">
              <a:lnSpc>
                <a:spcPct val="100000"/>
              </a:lnSpc>
              <a:spcAft>
                <a:spcPts val="360"/>
              </a:spcAft>
              <a:buClr>
                <a:srgbClr val="EF2929"/>
              </a:buClr>
              <a:buSzPct val="45000"/>
              <a:buFont typeface="Wingdings" charset="2"/>
              <a:buChar char=""/>
            </a:pPr>
            <a:endParaRPr lang="en-US" sz="16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CustomShape 1"/>
          <p:cNvSpPr/>
          <p:nvPr/>
        </p:nvSpPr>
        <p:spPr>
          <a:xfrm>
            <a:off x="719640" y="383040"/>
            <a:ext cx="8851680" cy="109800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nSpc>
                <a:spcPct val="100000"/>
              </a:lnSpc>
            </a:pPr>
            <a:r>
              <a:rPr lang="en-US" sz="3600" b="1" strike="noStrike" spc="-1">
                <a:solidFill>
                  <a:srgbClr val="CE181E"/>
                </a:solidFill>
                <a:latin typeface="Didot"/>
              </a:rPr>
              <a:t>Return or repayment of Benefit – </a:t>
            </a:r>
            <a:endParaRPr lang="en-US" sz="3600" b="0" strike="noStrike" spc="-1">
              <a:solidFill>
                <a:srgbClr val="CE181E"/>
              </a:solidFill>
              <a:latin typeface="Arial"/>
            </a:endParaRPr>
          </a:p>
          <a:p>
            <a:pPr>
              <a:lnSpc>
                <a:spcPct val="100000"/>
              </a:lnSpc>
            </a:pPr>
            <a:r>
              <a:rPr lang="en-US" sz="3600" b="1" strike="noStrike" spc="-1">
                <a:solidFill>
                  <a:srgbClr val="CE181E"/>
                </a:solidFill>
                <a:latin typeface="Didot"/>
              </a:rPr>
              <a:t>R v Waya its implications and limitations</a:t>
            </a:r>
            <a:endParaRPr lang="en-US" sz="3600" b="0" strike="noStrike" spc="-1">
              <a:solidFill>
                <a:srgbClr val="CE181E"/>
              </a:solidFill>
              <a:latin typeface="Arial"/>
            </a:endParaRPr>
          </a:p>
        </p:txBody>
      </p:sp>
      <p:sp>
        <p:nvSpPr>
          <p:cNvPr id="107" name="CustomShape 2"/>
          <p:cNvSpPr/>
          <p:nvPr/>
        </p:nvSpPr>
        <p:spPr>
          <a:xfrm>
            <a:off x="719640" y="1623960"/>
            <a:ext cx="8636400" cy="498276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216000" indent="-216000">
              <a:lnSpc>
                <a:spcPct val="100000"/>
              </a:lnSpc>
              <a:spcAft>
                <a:spcPts val="360"/>
              </a:spcAft>
              <a:buClr>
                <a:srgbClr val="EF2929"/>
              </a:buClr>
              <a:buSzPct val="45000"/>
              <a:buFont typeface="Wingdings" charset="2"/>
              <a:buChar char=""/>
            </a:pPr>
            <a:endParaRPr lang="en-US" sz="1800" b="0" strike="noStrike" spc="-1">
              <a:latin typeface="Arial"/>
            </a:endParaRPr>
          </a:p>
          <a:p>
            <a:pPr marL="216000" indent="-216000">
              <a:lnSpc>
                <a:spcPct val="100000"/>
              </a:lnSpc>
              <a:spcAft>
                <a:spcPts val="360"/>
              </a:spcAft>
              <a:buClr>
                <a:srgbClr val="EF2929"/>
              </a:buClr>
              <a:buSzPct val="45000"/>
              <a:buFont typeface="Wingdings" charset="2"/>
              <a:buChar char=""/>
            </a:pPr>
            <a:r>
              <a:rPr lang="en-US" sz="1600" b="1" u="sng" strike="noStrike" spc="-1">
                <a:solidFill>
                  <a:srgbClr val="333333"/>
                </a:solidFill>
                <a:uFillTx/>
                <a:latin typeface="Didot"/>
                <a:ea typeface="Times New Roman"/>
              </a:rPr>
              <a:t>R v Harvey</a:t>
            </a:r>
            <a:r>
              <a:rPr lang="en-US" sz="1600" b="1" strike="noStrike" spc="-1">
                <a:solidFill>
                  <a:srgbClr val="333333"/>
                </a:solidFill>
                <a:latin typeface="Didot"/>
                <a:ea typeface="Times New Roman"/>
              </a:rPr>
              <a:t> [2013] EWCA Crim 1104; [2014] 1 W.L.R. 124 </a:t>
            </a:r>
            <a:r>
              <a:rPr lang="en-US" sz="1600" b="0" strike="noStrike" spc="-1">
                <a:solidFill>
                  <a:srgbClr val="333333"/>
                </a:solidFill>
                <a:latin typeface="Didot"/>
                <a:ea typeface="Times New Roman"/>
              </a:rPr>
              <a:t>considered the position in relation to plant hire, and so chattels not real property.  Here they were stolen, used, and returned only upon being seized by the police.  The Court found this was not a </a:t>
            </a:r>
            <a:r>
              <a:rPr lang="en-US" sz="1600" b="0" u="sng" strike="noStrike" spc="-1">
                <a:solidFill>
                  <a:srgbClr val="333333"/>
                </a:solidFill>
                <a:uFillTx/>
                <a:latin typeface="Didot"/>
                <a:ea typeface="Times New Roman"/>
              </a:rPr>
              <a:t>Waya</a:t>
            </a:r>
            <a:r>
              <a:rPr lang="en-US" sz="1600" b="0" strike="noStrike" spc="-1">
                <a:solidFill>
                  <a:srgbClr val="333333"/>
                </a:solidFill>
                <a:latin typeface="Didot"/>
                <a:ea typeface="Times New Roman"/>
              </a:rPr>
              <a:t> situation.  Where a defendant obtained chattels and materially reduced their value prior to them being restored, the Court will not reduce the confiscation order to the extent of the property’s residual value on the basis that that was returned.  The correct approach to benefit would be the full value of the items at the time they were obtained.</a:t>
            </a:r>
            <a:endParaRPr lang="en-US" sz="1600" b="0" strike="noStrike" spc="-1">
              <a:latin typeface="Arial"/>
            </a:endParaRPr>
          </a:p>
          <a:p>
            <a:pPr marL="216000" indent="-216000">
              <a:lnSpc>
                <a:spcPct val="100000"/>
              </a:lnSpc>
              <a:spcAft>
                <a:spcPts val="360"/>
              </a:spcAft>
              <a:buClr>
                <a:srgbClr val="EF2929"/>
              </a:buClr>
              <a:buSzPct val="45000"/>
              <a:buFont typeface="Wingdings" charset="2"/>
              <a:buChar char=""/>
            </a:pPr>
            <a:endParaRPr lang="en-US" sz="1600" b="0" strike="noStrike" spc="-1">
              <a:latin typeface="Arial"/>
            </a:endParaRPr>
          </a:p>
          <a:p>
            <a:pPr marL="216000" indent="-216000">
              <a:lnSpc>
                <a:spcPct val="100000"/>
              </a:lnSpc>
              <a:spcAft>
                <a:spcPts val="360"/>
              </a:spcAft>
              <a:buClr>
                <a:srgbClr val="EF2929"/>
              </a:buClr>
              <a:buSzPct val="45000"/>
              <a:buFont typeface="Wingdings" charset="2"/>
              <a:buChar char=""/>
            </a:pPr>
            <a:r>
              <a:rPr lang="en-US" sz="1600" b="0" strike="noStrike" spc="-1">
                <a:solidFill>
                  <a:srgbClr val="333333"/>
                </a:solidFill>
                <a:latin typeface="Didot"/>
                <a:ea typeface="Times New Roman"/>
              </a:rPr>
              <a:t>Forfeiture of items may not be the same thing as recovery of the benefit of the crime. In</a:t>
            </a:r>
            <a:r>
              <a:rPr lang="en-US" sz="1600" b="1" strike="noStrike" spc="-1">
                <a:solidFill>
                  <a:srgbClr val="333333"/>
                </a:solidFill>
                <a:latin typeface="Didot"/>
                <a:ea typeface="Times New Roman"/>
              </a:rPr>
              <a:t> </a:t>
            </a:r>
            <a:r>
              <a:rPr lang="en-US" sz="1600" b="1" u="sng" strike="noStrike" spc="-1">
                <a:solidFill>
                  <a:srgbClr val="333333"/>
                </a:solidFill>
                <a:uFillTx/>
                <a:latin typeface="Didot"/>
                <a:ea typeface="Times New Roman"/>
              </a:rPr>
              <a:t>R v (Cadman) Smith</a:t>
            </a:r>
            <a:r>
              <a:rPr lang="en-US" sz="1600" b="1" strike="noStrike" spc="-1">
                <a:solidFill>
                  <a:srgbClr val="333333"/>
                </a:solidFill>
                <a:latin typeface="Didot"/>
                <a:ea typeface="Times New Roman"/>
              </a:rPr>
              <a:t> [2001] </a:t>
            </a:r>
            <a:r>
              <a:rPr lang="en-US" sz="1600" b="0" strike="noStrike" spc="-1">
                <a:solidFill>
                  <a:srgbClr val="333333"/>
                </a:solidFill>
                <a:latin typeface="Didot"/>
                <a:ea typeface="Times New Roman"/>
              </a:rPr>
              <a:t>UKHL 68 cigarette smugglers took their boat past the first customs point at the docks for declaration of their cargo but were stopped further up the river.  The contraband tobacco was seized and forfeited.  This did not prevent an order being made.  The offence itself made clear that the benefit was the evasion of the duty, not the cigarettes themselves.  The benefit had not been recovered.</a:t>
            </a:r>
            <a:endParaRPr lang="en-US" sz="16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CustomShape 1"/>
          <p:cNvSpPr/>
          <p:nvPr/>
        </p:nvSpPr>
        <p:spPr>
          <a:xfrm>
            <a:off x="719640" y="657360"/>
            <a:ext cx="8851680" cy="5493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nSpc>
                <a:spcPct val="100000"/>
              </a:lnSpc>
            </a:pPr>
            <a:r>
              <a:rPr lang="en-US" sz="3600" b="1" strike="noStrike" spc="-1">
                <a:solidFill>
                  <a:srgbClr val="CE181E"/>
                </a:solidFill>
                <a:latin typeface="Didot"/>
              </a:rPr>
              <a:t>Available Assets</a:t>
            </a:r>
            <a:endParaRPr lang="en-US" sz="3600" b="0" strike="noStrike" spc="-1">
              <a:solidFill>
                <a:srgbClr val="CE181E"/>
              </a:solidFill>
              <a:latin typeface="Arial"/>
            </a:endParaRPr>
          </a:p>
        </p:txBody>
      </p:sp>
      <p:sp>
        <p:nvSpPr>
          <p:cNvPr id="109" name="CustomShape 2"/>
          <p:cNvSpPr/>
          <p:nvPr/>
        </p:nvSpPr>
        <p:spPr>
          <a:xfrm>
            <a:off x="719640" y="1623960"/>
            <a:ext cx="8636400" cy="498276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216000" indent="-216000">
              <a:lnSpc>
                <a:spcPct val="100000"/>
              </a:lnSpc>
              <a:spcAft>
                <a:spcPts val="360"/>
              </a:spcAft>
              <a:buClr>
                <a:srgbClr val="EF2929"/>
              </a:buClr>
              <a:buSzPct val="45000"/>
              <a:buFont typeface="Wingdings" charset="2"/>
              <a:buChar char=""/>
            </a:pPr>
            <a:endParaRPr lang="en-US" sz="1800" b="0" strike="noStrike" spc="-1">
              <a:latin typeface="Arial"/>
            </a:endParaRPr>
          </a:p>
          <a:p>
            <a:pPr marL="216000" indent="-216000">
              <a:lnSpc>
                <a:spcPct val="100000"/>
              </a:lnSpc>
              <a:spcAft>
                <a:spcPts val="1080"/>
              </a:spcAft>
              <a:buClr>
                <a:srgbClr val="EF2929"/>
              </a:buClr>
              <a:buSzPct val="45000"/>
              <a:buFont typeface="Wingdings" charset="2"/>
              <a:buChar char=""/>
            </a:pPr>
            <a:r>
              <a:rPr lang="en-US" sz="1800" b="0" strike="noStrike" spc="-1">
                <a:solidFill>
                  <a:srgbClr val="333333"/>
                </a:solidFill>
                <a:latin typeface="Didot"/>
                <a:ea typeface="Times New Roman"/>
              </a:rPr>
              <a:t>If the Court is satisfied that the Defendant has benefitted from either his general or </a:t>
            </a:r>
            <a:r>
              <a:rPr lang="en-US" sz="1600" b="0" strike="noStrike" spc="-1">
                <a:solidFill>
                  <a:srgbClr val="333333"/>
                </a:solidFill>
                <a:latin typeface="Didot"/>
                <a:ea typeface="Times New Roman"/>
              </a:rPr>
              <a:t>specific</a:t>
            </a:r>
            <a:r>
              <a:rPr lang="en-US" sz="1800" b="0" strike="noStrike" spc="-1">
                <a:solidFill>
                  <a:srgbClr val="333333"/>
                </a:solidFill>
                <a:latin typeface="Didot"/>
                <a:ea typeface="Times New Roman"/>
              </a:rPr>
              <a:t> criminal conduct, and has been able to specify his benefit then it must go on to consider what assets are available to the Defendant to meet the order.</a:t>
            </a:r>
            <a:endParaRPr lang="en-US" sz="1800" b="0" strike="noStrike" spc="-1">
              <a:latin typeface="Arial"/>
            </a:endParaRPr>
          </a:p>
          <a:p>
            <a:pPr marL="216000" indent="-216000">
              <a:lnSpc>
                <a:spcPct val="100000"/>
              </a:lnSpc>
              <a:spcAft>
                <a:spcPts val="1080"/>
              </a:spcAft>
              <a:buClr>
                <a:srgbClr val="EF2929"/>
              </a:buClr>
              <a:buSzPct val="45000"/>
              <a:buFont typeface="Wingdings" charset="2"/>
              <a:buChar char=""/>
            </a:pPr>
            <a:endParaRPr lang="en-US" sz="1800" b="0" strike="noStrike" spc="-1">
              <a:latin typeface="Arial"/>
            </a:endParaRPr>
          </a:p>
          <a:p>
            <a:pPr marL="216000" indent="-216000">
              <a:lnSpc>
                <a:spcPct val="100000"/>
              </a:lnSpc>
              <a:spcAft>
                <a:spcPts val="1080"/>
              </a:spcAft>
              <a:buClr>
                <a:srgbClr val="EF2929"/>
              </a:buClr>
              <a:buSzPct val="45000"/>
              <a:buFont typeface="Wingdings" charset="2"/>
              <a:buChar char=""/>
            </a:pPr>
            <a:r>
              <a:rPr lang="en-US" sz="1800" b="0" strike="noStrike" spc="-1">
                <a:solidFill>
                  <a:srgbClr val="333333"/>
                </a:solidFill>
                <a:latin typeface="Didot"/>
                <a:ea typeface="Times New Roman"/>
              </a:rPr>
              <a:t>The amount a Defendant will be ordered to pay will be the same as the amount of the benefit </a:t>
            </a:r>
            <a:r>
              <a:rPr lang="en-US" sz="1600" b="0" strike="noStrike" spc="-1">
                <a:solidFill>
                  <a:srgbClr val="333333"/>
                </a:solidFill>
                <a:latin typeface="Didot"/>
                <a:ea typeface="Times New Roman"/>
              </a:rPr>
              <a:t>figure</a:t>
            </a:r>
            <a:r>
              <a:rPr lang="en-US" sz="1800" b="0" strike="noStrike" spc="-1">
                <a:solidFill>
                  <a:srgbClr val="333333"/>
                </a:solidFill>
                <a:latin typeface="Didot"/>
                <a:ea typeface="Times New Roman"/>
              </a:rPr>
              <a:t> (Section 16(1) and (2)) unless the Defendant shows that the assets available to him are less than this.</a:t>
            </a:r>
            <a:endParaRPr lang="en-US" sz="1800" b="0" strike="noStrike" spc="-1">
              <a:latin typeface="Arial"/>
            </a:endParaRPr>
          </a:p>
          <a:p>
            <a:pPr marL="457200">
              <a:lnSpc>
                <a:spcPct val="100000"/>
              </a:lnSpc>
              <a:spcAft>
                <a:spcPts val="1080"/>
              </a:spcAft>
              <a:buClr>
                <a:srgbClr val="EF2929"/>
              </a:buClr>
              <a:buSzPct val="45000"/>
              <a:buFont typeface="Wingdings" charset="2"/>
              <a:buChar char=""/>
            </a:pPr>
            <a:r>
              <a:rPr lang="en-US" sz="1600" b="0" strike="noStrike" spc="-1">
                <a:solidFill>
                  <a:srgbClr val="333333"/>
                </a:solidFill>
                <a:latin typeface="Didot"/>
                <a:ea typeface="Times New Roman"/>
              </a:rPr>
              <a:t>R v Summers [2008] EWCA Crim 872, [2008] 2 Crim. App. R (S) 101: </a:t>
            </a:r>
            <a:endParaRPr lang="en-US" sz="1600" b="0" strike="noStrike" spc="-1">
              <a:latin typeface="Arial"/>
            </a:endParaRPr>
          </a:p>
          <a:p>
            <a:pPr marL="457200">
              <a:lnSpc>
                <a:spcPct val="100000"/>
              </a:lnSpc>
              <a:spcAft>
                <a:spcPts val="360"/>
              </a:spcAft>
              <a:buClr>
                <a:srgbClr val="EF2929"/>
              </a:buClr>
              <a:buSzPct val="45000"/>
              <a:buFont typeface="Wingdings" charset="2"/>
              <a:buChar char=""/>
            </a:pPr>
            <a:r>
              <a:rPr lang="en-US" sz="1600" b="0" strike="noStrike" spc="-1">
                <a:solidFill>
                  <a:srgbClr val="333333"/>
                </a:solidFill>
                <a:latin typeface="Didot"/>
                <a:ea typeface="Times New Roman"/>
              </a:rPr>
              <a:t>The burden of showing that a defendant's realisable assets were less than the amount of his benefit…. rested and remained at all times on the defendant; it was not for the prosecution to establish the existence of undisclosed assets.</a:t>
            </a:r>
            <a:endParaRPr lang="en-US" sz="16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CustomShape 1"/>
          <p:cNvSpPr/>
          <p:nvPr/>
        </p:nvSpPr>
        <p:spPr>
          <a:xfrm>
            <a:off x="719640" y="465480"/>
            <a:ext cx="8851680" cy="5493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nSpc>
                <a:spcPct val="100000"/>
              </a:lnSpc>
            </a:pPr>
            <a:r>
              <a:rPr lang="en-US" sz="3600" b="1" strike="noStrike" spc="-1">
                <a:solidFill>
                  <a:srgbClr val="CE181E"/>
                </a:solidFill>
                <a:latin typeface="Didot"/>
                <a:ea typeface="Times New Roman"/>
              </a:rPr>
              <a:t>Tainted gifts</a:t>
            </a:r>
            <a:endParaRPr lang="en-US" sz="3600" b="0" strike="noStrike" spc="-1">
              <a:solidFill>
                <a:srgbClr val="CE181E"/>
              </a:solidFill>
              <a:latin typeface="Arial"/>
            </a:endParaRPr>
          </a:p>
        </p:txBody>
      </p:sp>
      <p:sp>
        <p:nvSpPr>
          <p:cNvPr id="111" name="CustomShape 2"/>
          <p:cNvSpPr/>
          <p:nvPr/>
        </p:nvSpPr>
        <p:spPr>
          <a:xfrm>
            <a:off x="719640" y="1563840"/>
            <a:ext cx="8636400" cy="4982760"/>
          </a:xfrm>
          <a:prstGeom prst="rect">
            <a:avLst/>
          </a:prstGeom>
          <a:noFill/>
          <a:ln>
            <a:noFill/>
          </a:ln>
        </p:spPr>
        <p:style>
          <a:lnRef idx="0">
            <a:scrgbClr r="0" g="0" b="0"/>
          </a:lnRef>
          <a:fillRef idx="0">
            <a:scrgbClr r="0" g="0" b="0"/>
          </a:fillRef>
          <a:effectRef idx="0">
            <a:scrgbClr r="0" g="0" b="0"/>
          </a:effectRef>
          <a:fontRef idx="minor"/>
        </p:style>
      </p:sp>
      <p:sp>
        <p:nvSpPr>
          <p:cNvPr id="112" name="TextShape 3"/>
          <p:cNvSpPr txBox="1"/>
          <p:nvPr/>
        </p:nvSpPr>
        <p:spPr>
          <a:xfrm>
            <a:off x="812880" y="1428840"/>
            <a:ext cx="4854240" cy="3601800"/>
          </a:xfrm>
          <a:prstGeom prst="rect">
            <a:avLst/>
          </a:prstGeom>
          <a:solidFill>
            <a:srgbClr val="FFD8CE">
              <a:alpha val="30000"/>
            </a:srgbClr>
          </a:solidFill>
          <a:ln>
            <a:noFill/>
          </a:ln>
        </p:spPr>
        <p:txBody>
          <a:bodyPr lIns="0" tIns="0" rIns="0" bIns="0">
            <a:normAutofit/>
          </a:bodyPr>
          <a:lstStyle/>
          <a:p>
            <a:pPr marL="432000" indent="-324000">
              <a:lnSpc>
                <a:spcPct val="100000"/>
              </a:lnSpc>
              <a:spcAft>
                <a:spcPts val="1080"/>
              </a:spcAft>
              <a:buClr>
                <a:srgbClr val="EF2929"/>
              </a:buClr>
              <a:buSzPct val="45000"/>
              <a:buFont typeface="Wingdings" charset="2"/>
              <a:buChar char=""/>
            </a:pPr>
            <a:endParaRPr lang="en-US" sz="3200" b="0" strike="noStrike" spc="-1">
              <a:latin typeface="Arial"/>
            </a:endParaRPr>
          </a:p>
          <a:p>
            <a:pPr marL="432000" indent="-324000">
              <a:lnSpc>
                <a:spcPct val="100000"/>
              </a:lnSpc>
              <a:spcAft>
                <a:spcPts val="1080"/>
              </a:spcAft>
              <a:buClr>
                <a:srgbClr val="EF2929"/>
              </a:buClr>
              <a:buSzPct val="45000"/>
              <a:buFont typeface="Wingdings" charset="2"/>
              <a:buChar char=""/>
            </a:pPr>
            <a:r>
              <a:rPr lang="en-US" sz="1600" b="0" strike="noStrike" spc="-1">
                <a:solidFill>
                  <a:srgbClr val="333333"/>
                </a:solidFill>
                <a:latin typeface="Didot"/>
                <a:ea typeface="Times New Roman"/>
              </a:rPr>
              <a:t>A person makes a gift if he transfers property to another person for a consideration whose </a:t>
            </a:r>
            <a:r>
              <a:rPr lang="en-US" sz="1600" b="1" strike="noStrike" spc="-1">
                <a:solidFill>
                  <a:srgbClr val="333333"/>
                </a:solidFill>
                <a:latin typeface="Didot"/>
                <a:ea typeface="Times New Roman"/>
              </a:rPr>
              <a:t>value is significantly less than the value of the property at the time of the transfer</a:t>
            </a:r>
            <a:r>
              <a:rPr lang="en-US" sz="1600" b="0" strike="noStrike" spc="-1">
                <a:solidFill>
                  <a:srgbClr val="333333"/>
                </a:solidFill>
                <a:latin typeface="Didot"/>
                <a:ea typeface="Times New Roman"/>
              </a:rPr>
              <a:t> </a:t>
            </a:r>
            <a:r>
              <a:rPr lang="en-US" sz="1600" b="0" i="1" strike="noStrike" spc="-1">
                <a:solidFill>
                  <a:srgbClr val="808080"/>
                </a:solidFill>
                <a:latin typeface="Didot"/>
                <a:ea typeface="Times New Roman"/>
              </a:rPr>
              <a:t>(Section 71 (1)).</a:t>
            </a:r>
            <a:r>
              <a:rPr lang="en-US" sz="1600" b="0" strike="noStrike" spc="-1">
                <a:solidFill>
                  <a:srgbClr val="333333"/>
                </a:solidFill>
                <a:latin typeface="Didot"/>
                <a:ea typeface="Times New Roman"/>
              </a:rPr>
              <a:t>  This will of course cover the position where title is passed to another merely  to </a:t>
            </a:r>
            <a:r>
              <a:rPr lang="en-US" sz="1600" b="1" strike="noStrike" spc="-1">
                <a:solidFill>
                  <a:srgbClr val="333333"/>
                </a:solidFill>
                <a:latin typeface="Didot"/>
                <a:ea typeface="Times New Roman"/>
              </a:rPr>
              <a:t>create the impression a defendant no longer has any interest in it</a:t>
            </a:r>
            <a:r>
              <a:rPr lang="en-US" sz="1600" b="0" strike="noStrike" spc="-1">
                <a:solidFill>
                  <a:srgbClr val="333333"/>
                </a:solidFill>
                <a:latin typeface="Didot"/>
                <a:ea typeface="Times New Roman"/>
              </a:rPr>
              <a:t>, but will also apply when a Defendant</a:t>
            </a:r>
            <a:r>
              <a:rPr lang="en-US" sz="1600" b="1" strike="noStrike" spc="-1">
                <a:solidFill>
                  <a:srgbClr val="333333"/>
                </a:solidFill>
                <a:latin typeface="Didot"/>
                <a:ea typeface="Times New Roman"/>
              </a:rPr>
              <a:t> ‘sells’ property to another but for a ‘peppercorn rent’ as a sham</a:t>
            </a:r>
            <a:r>
              <a:rPr lang="en-US" sz="1600" b="0" strike="noStrike" spc="-1">
                <a:solidFill>
                  <a:srgbClr val="333333"/>
                </a:solidFill>
                <a:latin typeface="Didot"/>
                <a:ea typeface="Times New Roman"/>
              </a:rPr>
              <a:t>.  Overly generous Birthday presents may also be subject to judicial scrutiny!</a:t>
            </a:r>
            <a:endParaRPr lang="en-US" sz="1600" b="0" strike="noStrike" spc="-1">
              <a:latin typeface="Arial"/>
            </a:endParaRPr>
          </a:p>
        </p:txBody>
      </p:sp>
      <p:sp>
        <p:nvSpPr>
          <p:cNvPr id="113" name="TextShape 4"/>
          <p:cNvSpPr txBox="1"/>
          <p:nvPr/>
        </p:nvSpPr>
        <p:spPr>
          <a:xfrm>
            <a:off x="6270480" y="1468080"/>
            <a:ext cx="3418200" cy="5849280"/>
          </a:xfrm>
          <a:prstGeom prst="rect">
            <a:avLst/>
          </a:prstGeom>
          <a:solidFill>
            <a:srgbClr val="FFD8CE">
              <a:alpha val="50000"/>
            </a:srgbClr>
          </a:solidFill>
          <a:ln>
            <a:noFill/>
          </a:ln>
        </p:spPr>
        <p:txBody>
          <a:bodyPr lIns="0" tIns="0" rIns="0" bIns="0" anchor="ctr">
            <a:normAutofit/>
          </a:bodyPr>
          <a:lstStyle/>
          <a:p>
            <a:pPr marL="432000" indent="-324000">
              <a:spcBef>
                <a:spcPts val="1414"/>
              </a:spcBef>
              <a:buClr>
                <a:srgbClr val="000000"/>
              </a:buClr>
              <a:buSzPct val="45000"/>
              <a:buFont typeface="Wingdings" charset="2"/>
              <a:buChar char=""/>
            </a:pPr>
            <a:r>
              <a:rPr lang="en-US" sz="1600" b="0" strike="noStrike" spc="-1">
                <a:solidFill>
                  <a:srgbClr val="333333"/>
                </a:solidFill>
                <a:latin typeface="Didot"/>
                <a:ea typeface="Times New Roman"/>
              </a:rPr>
              <a:t>If the Court concludes that a Defendant has made a tainted gift the value of such property is still deemed to be available to him, irrespective that another may physically possess the item, or that they have themselves disposed of it in some way.  </a:t>
            </a:r>
            <a:r>
              <a:rPr lang="en-US" sz="1600" b="1" strike="noStrike" spc="-1">
                <a:solidFill>
                  <a:srgbClr val="333333"/>
                </a:solidFill>
                <a:latin typeface="Didot"/>
                <a:ea typeface="Times New Roman"/>
              </a:rPr>
              <a:t>The gift’s market value will form part of the total he is ordered to pay.</a:t>
            </a:r>
            <a:endParaRPr lang="en-US" sz="1600" b="0" strike="noStrike" spc="-1">
              <a:latin typeface="Arial"/>
            </a:endParaRPr>
          </a:p>
        </p:txBody>
      </p:sp>
      <p:sp>
        <p:nvSpPr>
          <p:cNvPr id="114" name="TextShape 5"/>
          <p:cNvSpPr txBox="1"/>
          <p:nvPr/>
        </p:nvSpPr>
        <p:spPr>
          <a:xfrm>
            <a:off x="822600" y="5213520"/>
            <a:ext cx="4854240" cy="2091960"/>
          </a:xfrm>
          <a:prstGeom prst="rect">
            <a:avLst/>
          </a:prstGeom>
          <a:solidFill>
            <a:srgbClr val="FFD8CE">
              <a:alpha val="30000"/>
            </a:srgbClr>
          </a:solidFill>
          <a:ln>
            <a:noFill/>
          </a:ln>
        </p:spPr>
        <p:txBody>
          <a:bodyPr lIns="0" tIns="0" rIns="0" bIns="0">
            <a:normAutofit/>
          </a:bodyPr>
          <a:lstStyle/>
          <a:p>
            <a:pPr marL="432000" indent="-324000">
              <a:lnSpc>
                <a:spcPct val="100000"/>
              </a:lnSpc>
              <a:spcAft>
                <a:spcPts val="1080"/>
              </a:spcAft>
              <a:buClr>
                <a:srgbClr val="000000"/>
              </a:buClr>
              <a:buSzPct val="45000"/>
              <a:buFont typeface="Wingdings" charset="2"/>
              <a:buChar char=""/>
            </a:pPr>
            <a:endParaRPr lang="en-US" sz="3200" b="0" strike="noStrike" spc="-1">
              <a:latin typeface="Arial"/>
            </a:endParaRPr>
          </a:p>
          <a:p>
            <a:pPr marL="432000" indent="-324000">
              <a:lnSpc>
                <a:spcPct val="100000"/>
              </a:lnSpc>
              <a:spcAft>
                <a:spcPts val="1080"/>
              </a:spcAft>
              <a:buClr>
                <a:srgbClr val="EF2929"/>
              </a:buClr>
              <a:buSzPct val="45000"/>
              <a:buFont typeface="Wingdings" charset="2"/>
              <a:buChar char=""/>
            </a:pPr>
            <a:r>
              <a:rPr lang="en-US" sz="1600" b="0" strike="noStrike" spc="-1">
                <a:solidFill>
                  <a:srgbClr val="333333"/>
                </a:solidFill>
                <a:latin typeface="Didot"/>
                <a:ea typeface="Times New Roman"/>
              </a:rPr>
              <a:t>The gift will be tainted if it is </a:t>
            </a:r>
            <a:r>
              <a:rPr lang="en-US" sz="1600" b="1" strike="noStrike" spc="-1">
                <a:solidFill>
                  <a:srgbClr val="333333"/>
                </a:solidFill>
                <a:latin typeface="Didot"/>
                <a:ea typeface="Times New Roman"/>
              </a:rPr>
              <a:t>made in the 6-year period</a:t>
            </a:r>
            <a:r>
              <a:rPr lang="en-US" sz="1600" b="0" strike="noStrike" spc="-1">
                <a:solidFill>
                  <a:srgbClr val="333333"/>
                </a:solidFill>
                <a:latin typeface="Didot"/>
                <a:ea typeface="Times New Roman"/>
              </a:rPr>
              <a:t> referred to above in the case of lifestyle offences.  Where the Defendant does not have a criminal lifestyle, any gift made after the commission of the offence will be a tainted gift.</a:t>
            </a:r>
            <a:endParaRPr lang="en-US" sz="16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CustomShape 1"/>
          <p:cNvSpPr/>
          <p:nvPr/>
        </p:nvSpPr>
        <p:spPr>
          <a:xfrm>
            <a:off x="719640" y="657360"/>
            <a:ext cx="8851680" cy="5493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nSpc>
                <a:spcPct val="100000"/>
              </a:lnSpc>
            </a:pPr>
            <a:r>
              <a:rPr lang="en-US" sz="3600" b="1" strike="noStrike" spc="-1">
                <a:solidFill>
                  <a:srgbClr val="CE181E"/>
                </a:solidFill>
                <a:latin typeface="Didot"/>
              </a:rPr>
              <a:t>Time to Pay</a:t>
            </a:r>
            <a:endParaRPr lang="en-US" sz="3600" b="0" strike="noStrike" spc="-1">
              <a:solidFill>
                <a:srgbClr val="CE181E"/>
              </a:solidFill>
              <a:latin typeface="Arial"/>
            </a:endParaRPr>
          </a:p>
        </p:txBody>
      </p:sp>
      <p:sp>
        <p:nvSpPr>
          <p:cNvPr id="116" name="CustomShape 2"/>
          <p:cNvSpPr/>
          <p:nvPr/>
        </p:nvSpPr>
        <p:spPr>
          <a:xfrm>
            <a:off x="719640" y="1563840"/>
            <a:ext cx="8636400" cy="498276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216000" indent="-216000">
              <a:lnSpc>
                <a:spcPct val="100000"/>
              </a:lnSpc>
              <a:buClr>
                <a:srgbClr val="FF0000"/>
              </a:buClr>
              <a:buSzPct val="45000"/>
              <a:buFont typeface="Wingdings" charset="2"/>
              <a:buChar char=""/>
            </a:pPr>
            <a:r>
              <a:rPr lang="en-US" sz="1600" b="0" strike="noStrike" spc="-1">
                <a:solidFill>
                  <a:srgbClr val="333333"/>
                </a:solidFill>
                <a:latin typeface="Didot"/>
                <a:ea typeface="Times New Roman"/>
              </a:rPr>
              <a:t>If an order is not to be met immediately the Court can extend the period to pay.  This can only be for a </a:t>
            </a:r>
            <a:r>
              <a:rPr lang="en-US" sz="1600" b="1" strike="noStrike" spc="-1">
                <a:solidFill>
                  <a:srgbClr val="333333"/>
                </a:solidFill>
                <a:latin typeface="Didot"/>
                <a:ea typeface="Times New Roman"/>
              </a:rPr>
              <a:t>maximum of 6 months from date of Confiscation</a:t>
            </a:r>
            <a:r>
              <a:rPr lang="en-US" sz="1600" b="0" strike="noStrike" spc="-1">
                <a:solidFill>
                  <a:srgbClr val="333333"/>
                </a:solidFill>
                <a:latin typeface="Didot"/>
                <a:ea typeface="Times New Roman"/>
              </a:rPr>
              <a:t> </a:t>
            </a:r>
            <a:r>
              <a:rPr lang="en-US" sz="1600" b="1" strike="noStrike" spc="-1">
                <a:solidFill>
                  <a:srgbClr val="333333"/>
                </a:solidFill>
                <a:latin typeface="Didot"/>
                <a:ea typeface="Times New Roman"/>
              </a:rPr>
              <a:t>order </a:t>
            </a:r>
            <a:r>
              <a:rPr lang="en-US" sz="1600" b="0" i="1" strike="noStrike" spc="-1">
                <a:solidFill>
                  <a:srgbClr val="808080"/>
                </a:solidFill>
                <a:latin typeface="Didot"/>
                <a:ea typeface="Times New Roman"/>
              </a:rPr>
              <a:t>(S.20(2) and (3) POCL)</a:t>
            </a:r>
            <a:endParaRPr lang="en-US" sz="1600" b="0" strike="noStrike" spc="-1">
              <a:latin typeface="Arial"/>
            </a:endParaRPr>
          </a:p>
          <a:p>
            <a:pPr marL="216000" indent="-216000">
              <a:lnSpc>
                <a:spcPct val="100000"/>
              </a:lnSpc>
              <a:buClr>
                <a:srgbClr val="FF0000"/>
              </a:buClr>
              <a:buSzPct val="45000"/>
              <a:buFont typeface="Wingdings" charset="2"/>
              <a:buChar char=""/>
            </a:pPr>
            <a:endParaRPr lang="en-US" sz="1600" b="0" strike="noStrike" spc="-1">
              <a:latin typeface="Arial"/>
            </a:endParaRPr>
          </a:p>
          <a:p>
            <a:pPr marL="216000" indent="-216000">
              <a:lnSpc>
                <a:spcPct val="100000"/>
              </a:lnSpc>
              <a:buClr>
                <a:srgbClr val="FF0000"/>
              </a:buClr>
              <a:buSzPct val="45000"/>
              <a:buFont typeface="Wingdings" charset="2"/>
              <a:buChar char=""/>
            </a:pPr>
            <a:endParaRPr lang="en-US" sz="1600" b="0" strike="noStrike" spc="-1">
              <a:latin typeface="Arial"/>
            </a:endParaRPr>
          </a:p>
          <a:p>
            <a:pPr marL="216000" indent="-216000">
              <a:lnSpc>
                <a:spcPct val="100000"/>
              </a:lnSpc>
              <a:buClr>
                <a:srgbClr val="FF0000"/>
              </a:buClr>
              <a:buSzPct val="45000"/>
              <a:buFont typeface="Wingdings" charset="2"/>
              <a:buChar char=""/>
            </a:pPr>
            <a:r>
              <a:rPr lang="en-US" sz="1600" b="0" strike="noStrike" spc="-1">
                <a:solidFill>
                  <a:srgbClr val="333333"/>
                </a:solidFill>
                <a:latin typeface="Didot"/>
                <a:ea typeface="Times New Roman"/>
              </a:rPr>
              <a:t>although if a Defendant requires further time, on establishment of exceptional circumstances this can be extended to 12 months. </a:t>
            </a:r>
            <a:r>
              <a:rPr lang="en-US" sz="1600" b="0" i="1" strike="noStrike" spc="-1">
                <a:solidFill>
                  <a:srgbClr val="808080"/>
                </a:solidFill>
                <a:latin typeface="Didot"/>
                <a:ea typeface="Times New Roman"/>
              </a:rPr>
              <a:t>(S.20(5) POCL).</a:t>
            </a:r>
            <a:endParaRPr lang="en-US" sz="1600" b="0" strike="noStrike" spc="-1">
              <a:latin typeface="Arial"/>
            </a:endParaRPr>
          </a:p>
        </p:txBody>
      </p:sp>
      <p:pic>
        <p:nvPicPr>
          <p:cNvPr id="117" name="Picture 116"/>
          <p:cNvPicPr/>
          <p:nvPr/>
        </p:nvPicPr>
        <p:blipFill>
          <a:blip r:embed="rId2">
            <a:alphaModFix amt="15000"/>
          </a:blip>
          <a:stretch/>
        </p:blipFill>
        <p:spPr>
          <a:xfrm>
            <a:off x="5620680" y="5142960"/>
            <a:ext cx="1420200" cy="1806480"/>
          </a:xfrm>
          <a:prstGeom prst="rect">
            <a:avLst/>
          </a:prstGeom>
          <a:ln>
            <a:noFill/>
          </a:ln>
        </p:spPr>
      </p:pic>
      <p:pic>
        <p:nvPicPr>
          <p:cNvPr id="118" name="Picture 117"/>
          <p:cNvPicPr/>
          <p:nvPr/>
        </p:nvPicPr>
        <p:blipFill>
          <a:blip r:embed="rId2">
            <a:alphaModFix amt="15000"/>
          </a:blip>
          <a:stretch/>
        </p:blipFill>
        <p:spPr>
          <a:xfrm>
            <a:off x="4370040" y="5142960"/>
            <a:ext cx="1419480" cy="1806480"/>
          </a:xfrm>
          <a:prstGeom prst="rect">
            <a:avLst/>
          </a:prstGeom>
          <a:ln>
            <a:noFill/>
          </a:ln>
        </p:spPr>
      </p:pic>
      <p:pic>
        <p:nvPicPr>
          <p:cNvPr id="119" name="Picture 118"/>
          <p:cNvPicPr/>
          <p:nvPr/>
        </p:nvPicPr>
        <p:blipFill>
          <a:blip r:embed="rId2">
            <a:alphaModFix amt="15000"/>
          </a:blip>
          <a:stretch/>
        </p:blipFill>
        <p:spPr>
          <a:xfrm>
            <a:off x="3200400" y="5120640"/>
            <a:ext cx="1420200" cy="1806480"/>
          </a:xfrm>
          <a:prstGeom prst="rect">
            <a:avLst/>
          </a:prstGeom>
          <a:ln>
            <a:noFill/>
          </a:ln>
        </p:spPr>
      </p:pic>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CustomShape 1"/>
          <p:cNvSpPr/>
          <p:nvPr/>
        </p:nvSpPr>
        <p:spPr>
          <a:xfrm>
            <a:off x="719640" y="657360"/>
            <a:ext cx="8851680" cy="5493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nSpc>
                <a:spcPct val="100000"/>
              </a:lnSpc>
            </a:pPr>
            <a:r>
              <a:rPr lang="en-US" sz="3600" b="1" strike="noStrike" spc="-1">
                <a:solidFill>
                  <a:srgbClr val="CE181E"/>
                </a:solidFill>
                <a:latin typeface="Didot"/>
              </a:rPr>
              <a:t>Enforcement</a:t>
            </a:r>
            <a:endParaRPr lang="en-US" sz="3600" b="0" strike="noStrike" spc="-1">
              <a:solidFill>
                <a:srgbClr val="CE181E"/>
              </a:solidFill>
              <a:latin typeface="Arial"/>
            </a:endParaRPr>
          </a:p>
        </p:txBody>
      </p:sp>
      <p:sp>
        <p:nvSpPr>
          <p:cNvPr id="121" name="CustomShape 2"/>
          <p:cNvSpPr/>
          <p:nvPr/>
        </p:nvSpPr>
        <p:spPr>
          <a:xfrm>
            <a:off x="719640" y="1563840"/>
            <a:ext cx="8636400" cy="498276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216000" indent="-216000">
              <a:lnSpc>
                <a:spcPct val="100000"/>
              </a:lnSpc>
              <a:spcAft>
                <a:spcPts val="1080"/>
              </a:spcAft>
              <a:buClr>
                <a:srgbClr val="EF2929"/>
              </a:buClr>
              <a:buSzPct val="45000"/>
              <a:buFont typeface="Wingdings" charset="2"/>
              <a:buChar char=""/>
            </a:pPr>
            <a:r>
              <a:rPr lang="en-US" sz="1600" b="0" strike="noStrike" spc="-1">
                <a:solidFill>
                  <a:srgbClr val="333333"/>
                </a:solidFill>
                <a:latin typeface="Didot"/>
                <a:ea typeface="Times New Roman"/>
              </a:rPr>
              <a:t>If an order is not met the Court retains the power to commit the Defendant to prison for some or all of the period of imprisonment set in default.  This is </a:t>
            </a:r>
            <a:r>
              <a:rPr lang="en-US" sz="1600" b="1" strike="noStrike" spc="-1">
                <a:solidFill>
                  <a:srgbClr val="333333"/>
                </a:solidFill>
                <a:latin typeface="Didot"/>
                <a:ea typeface="Times New Roman"/>
              </a:rPr>
              <a:t>punishment for failing to comply with the order of the Court, not as an alternative to making payment.</a:t>
            </a:r>
            <a:r>
              <a:rPr lang="en-US" sz="1600" b="0" strike="noStrike" spc="-1">
                <a:solidFill>
                  <a:srgbClr val="333333"/>
                </a:solidFill>
                <a:latin typeface="Didot"/>
                <a:ea typeface="Times New Roman"/>
              </a:rPr>
              <a:t>  Upon release the </a:t>
            </a:r>
            <a:r>
              <a:rPr lang="en-US" sz="1600" b="1" strike="noStrike" spc="-1">
                <a:solidFill>
                  <a:srgbClr val="333333"/>
                </a:solidFill>
                <a:latin typeface="Didot"/>
                <a:ea typeface="Times New Roman"/>
              </a:rPr>
              <a:t>Defendant will still owe the amount outstanding, plus any interest accrued.</a:t>
            </a:r>
            <a:endParaRPr lang="en-US" sz="1600" b="0" strike="noStrike" spc="-1">
              <a:latin typeface="Arial"/>
            </a:endParaRPr>
          </a:p>
          <a:p>
            <a:pPr marL="216000" indent="-216000">
              <a:lnSpc>
                <a:spcPct val="100000"/>
              </a:lnSpc>
              <a:spcAft>
                <a:spcPts val="1080"/>
              </a:spcAft>
              <a:buClr>
                <a:srgbClr val="EF2929"/>
              </a:buClr>
              <a:buSzPct val="45000"/>
              <a:buFont typeface="Wingdings" charset="2"/>
              <a:buChar char=""/>
            </a:pPr>
            <a:endParaRPr lang="en-US" sz="1600" b="0" strike="noStrike" spc="-1">
              <a:latin typeface="Arial"/>
            </a:endParaRPr>
          </a:p>
          <a:p>
            <a:pPr marL="216000" indent="-216000">
              <a:lnSpc>
                <a:spcPct val="100000"/>
              </a:lnSpc>
              <a:spcAft>
                <a:spcPts val="1080"/>
              </a:spcAft>
              <a:buClr>
                <a:srgbClr val="EF2929"/>
              </a:buClr>
              <a:buSzPct val="45000"/>
              <a:buFont typeface="Wingdings" charset="2"/>
              <a:buChar char=""/>
            </a:pPr>
            <a:r>
              <a:rPr lang="en-US" sz="1600" b="0" strike="noStrike" spc="-1">
                <a:solidFill>
                  <a:srgbClr val="333333"/>
                </a:solidFill>
                <a:latin typeface="Didot"/>
                <a:ea typeface="Times New Roman"/>
              </a:rPr>
              <a:t>If a confiscation order is made, not satisfied, and not subject to an appeal, a Prosecutor may apply to the Grand Court for the appointment of a Receiver, who in turn may have the </a:t>
            </a:r>
            <a:r>
              <a:rPr lang="en-US" sz="1600" b="1" strike="noStrike" spc="-1">
                <a:solidFill>
                  <a:srgbClr val="333333"/>
                </a:solidFill>
                <a:latin typeface="Didot"/>
                <a:ea typeface="Times New Roman"/>
              </a:rPr>
              <a:t>power conferred upon them to take possession of, manage, or realise the property.</a:t>
            </a:r>
            <a:endParaRPr lang="en-US" sz="1600" b="0" strike="noStrike" spc="-1">
              <a:latin typeface="Arial"/>
            </a:endParaRPr>
          </a:p>
        </p:txBody>
      </p:sp>
      <p:pic>
        <p:nvPicPr>
          <p:cNvPr id="122" name="Picture 121"/>
          <p:cNvPicPr/>
          <p:nvPr/>
        </p:nvPicPr>
        <p:blipFill>
          <a:blip r:embed="rId2">
            <a:alphaModFix amt="15000"/>
          </a:blip>
          <a:stretch/>
        </p:blipFill>
        <p:spPr>
          <a:xfrm>
            <a:off x="7551720" y="5303520"/>
            <a:ext cx="1804320" cy="1804320"/>
          </a:xfrm>
          <a:prstGeom prst="rect">
            <a:avLst/>
          </a:prstGeom>
          <a:ln>
            <a:noFill/>
          </a:ln>
        </p:spPr>
      </p:pic>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CustomShape 1"/>
          <p:cNvSpPr/>
          <p:nvPr/>
        </p:nvSpPr>
        <p:spPr>
          <a:xfrm>
            <a:off x="719640" y="657360"/>
            <a:ext cx="8851680" cy="5493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just">
              <a:lnSpc>
                <a:spcPct val="100000"/>
              </a:lnSpc>
            </a:pPr>
            <a:r>
              <a:rPr lang="en-US" sz="3600" b="1" strike="noStrike" spc="-1">
                <a:solidFill>
                  <a:srgbClr val="CE181E"/>
                </a:solidFill>
                <a:latin typeface="Didot"/>
              </a:rPr>
              <a:t>Confiscation in the Criminal Courts</a:t>
            </a:r>
            <a:endParaRPr lang="en-US" sz="3600" b="0" strike="noStrike" spc="-1">
              <a:solidFill>
                <a:srgbClr val="CE181E"/>
              </a:solidFill>
              <a:latin typeface="Arial"/>
            </a:endParaRPr>
          </a:p>
        </p:txBody>
      </p:sp>
      <p:sp>
        <p:nvSpPr>
          <p:cNvPr id="81" name="CustomShape 2"/>
          <p:cNvSpPr/>
          <p:nvPr/>
        </p:nvSpPr>
        <p:spPr>
          <a:xfrm>
            <a:off x="719640" y="1419840"/>
            <a:ext cx="8636400" cy="498276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432000" indent="-323640">
              <a:lnSpc>
                <a:spcPct val="100000"/>
              </a:lnSpc>
              <a:spcAft>
                <a:spcPts val="1080"/>
              </a:spcAft>
              <a:buClr>
                <a:srgbClr val="EF2929"/>
              </a:buClr>
              <a:buSzPct val="45000"/>
              <a:buFont typeface="Wingdings" charset="2"/>
              <a:buChar char=""/>
            </a:pPr>
            <a:r>
              <a:rPr lang="en-US" sz="1600" b="0" strike="noStrike" spc="-1">
                <a:solidFill>
                  <a:srgbClr val="333333"/>
                </a:solidFill>
                <a:latin typeface="Didot"/>
              </a:rPr>
              <a:t>The Cayman Islands introduced the </a:t>
            </a:r>
            <a:r>
              <a:rPr lang="en-US" sz="1600" b="1" strike="noStrike" spc="-1">
                <a:solidFill>
                  <a:srgbClr val="333333"/>
                </a:solidFill>
                <a:latin typeface="Didot"/>
              </a:rPr>
              <a:t>Proceeds of Crime Law </a:t>
            </a:r>
            <a:r>
              <a:rPr lang="en-US" sz="1600" b="0" strike="noStrike" spc="-1">
                <a:solidFill>
                  <a:srgbClr val="333333"/>
                </a:solidFill>
                <a:latin typeface="Didot"/>
              </a:rPr>
              <a:t>(here after POCL) on the 30th of June 2008.</a:t>
            </a:r>
            <a:endParaRPr lang="en-US" sz="1600" b="0" strike="noStrike" spc="-1">
              <a:latin typeface="Arial"/>
            </a:endParaRPr>
          </a:p>
          <a:p>
            <a:pPr>
              <a:lnSpc>
                <a:spcPct val="100000"/>
              </a:lnSpc>
              <a:spcAft>
                <a:spcPts val="1080"/>
              </a:spcAft>
            </a:pPr>
            <a:endParaRPr lang="en-US" sz="1600" b="0" strike="noStrike" spc="-1">
              <a:latin typeface="Arial"/>
            </a:endParaRPr>
          </a:p>
          <a:p>
            <a:pPr marL="432000" indent="-323640">
              <a:lnSpc>
                <a:spcPct val="100000"/>
              </a:lnSpc>
              <a:spcAft>
                <a:spcPts val="1080"/>
              </a:spcAft>
              <a:buClr>
                <a:srgbClr val="EF2929"/>
              </a:buClr>
              <a:buSzPct val="45000"/>
              <a:buFont typeface="Wingdings" charset="2"/>
              <a:buChar char=""/>
            </a:pPr>
            <a:r>
              <a:rPr lang="en-US" sz="1600" b="1" strike="noStrike" spc="-1">
                <a:solidFill>
                  <a:srgbClr val="333333"/>
                </a:solidFill>
                <a:latin typeface="Didot"/>
              </a:rPr>
              <a:t>R v May [2008] UKHL, [2008] AC 1028,</a:t>
            </a:r>
            <a:r>
              <a:rPr lang="en-US" sz="1600" b="0" strike="noStrike" spc="-1">
                <a:solidFill>
                  <a:srgbClr val="333333"/>
                </a:solidFill>
                <a:latin typeface="Didot"/>
              </a:rPr>
              <a:t> is a guideline authority and provides assistance in how to approach the legislation.  Per Lord Bingham in May:</a:t>
            </a:r>
            <a:endParaRPr lang="en-US" sz="1600" b="0" strike="noStrike" spc="-1">
              <a:latin typeface="Arial"/>
            </a:endParaRPr>
          </a:p>
          <a:p>
            <a:pPr marL="457200" indent="-323640">
              <a:lnSpc>
                <a:spcPct val="100000"/>
              </a:lnSpc>
              <a:spcAft>
                <a:spcPts val="1080"/>
              </a:spcAft>
              <a:buClr>
                <a:srgbClr val="EF2929"/>
              </a:buClr>
              <a:buSzPct val="45000"/>
              <a:buFont typeface="Wingdings" charset="2"/>
              <a:buChar char=""/>
            </a:pPr>
            <a:r>
              <a:rPr lang="en-US" sz="1600" b="0" i="1" strike="noStrike" spc="-1">
                <a:solidFill>
                  <a:srgbClr val="333333"/>
                </a:solidFill>
                <a:latin typeface="Didot"/>
              </a:rPr>
              <a:t>“The legislation is intended to deprive defendants of the benefit they have gained from relevant criminal conduct, whether or not they have retained such benefit, within the limits of their available means.  It does not provide for confiscation in the sense understood by schoolchildren and others, nor does it operate by way of fine.”</a:t>
            </a:r>
            <a:endParaRPr lang="en-US" sz="1600" b="0" strike="noStrike" spc="-1">
              <a:latin typeface="Arial"/>
            </a:endParaRPr>
          </a:p>
          <a:p>
            <a:pPr>
              <a:lnSpc>
                <a:spcPct val="100000"/>
              </a:lnSpc>
              <a:spcAft>
                <a:spcPts val="1080"/>
              </a:spcAft>
            </a:pPr>
            <a:endParaRPr lang="en-US" sz="1600" b="0" strike="noStrike" spc="-1">
              <a:latin typeface="Arial"/>
            </a:endParaRPr>
          </a:p>
          <a:p>
            <a:pPr marL="432000" indent="-323640">
              <a:lnSpc>
                <a:spcPct val="100000"/>
              </a:lnSpc>
              <a:spcAft>
                <a:spcPts val="1080"/>
              </a:spcAft>
              <a:buClr>
                <a:srgbClr val="EF2929"/>
              </a:buClr>
              <a:buSzPct val="45000"/>
              <a:buFont typeface="Wingdings" charset="2"/>
              <a:buChar char=""/>
            </a:pPr>
            <a:r>
              <a:rPr lang="en-US" sz="1600" b="0" strike="noStrike" spc="-1">
                <a:solidFill>
                  <a:srgbClr val="333333"/>
                </a:solidFill>
                <a:latin typeface="Didot"/>
              </a:rPr>
              <a:t>The first matter to bear in mind is this – </a:t>
            </a:r>
            <a:r>
              <a:rPr lang="en-US" sz="1600" b="1" strike="noStrike" spc="-1">
                <a:solidFill>
                  <a:srgbClr val="333333"/>
                </a:solidFill>
                <a:latin typeface="Didot"/>
              </a:rPr>
              <a:t>confiscation is not meant to act as a fine or further punishment.</a:t>
            </a:r>
            <a:r>
              <a:rPr lang="en-US" sz="1600" b="0" strike="noStrike" spc="-1">
                <a:solidFill>
                  <a:srgbClr val="333333"/>
                </a:solidFill>
                <a:latin typeface="Didot"/>
              </a:rPr>
              <a:t>  Whilst confiscation proceedings can raise complicated legal or factual issues the majority of cases can be quite straightforward and the initial approach to all cases should be an attempt to answer the questions raised in May.</a:t>
            </a:r>
            <a:endParaRPr lang="en-US" sz="1600" b="0" strike="noStrike" spc="-1">
              <a:latin typeface="Arial"/>
            </a:endParaRPr>
          </a:p>
          <a:p>
            <a:pPr marL="457200" indent="-323640">
              <a:lnSpc>
                <a:spcPct val="100000"/>
              </a:lnSpc>
              <a:spcAft>
                <a:spcPts val="360"/>
              </a:spcAft>
              <a:buClr>
                <a:srgbClr val="EF2929"/>
              </a:buClr>
              <a:buFont typeface="Liberation Serif"/>
              <a:buAutoNum type="romanLcPeriod"/>
            </a:pPr>
            <a:r>
              <a:rPr lang="en-US" sz="1600" b="0" strike="noStrike" spc="-1">
                <a:solidFill>
                  <a:srgbClr val="333333"/>
                </a:solidFill>
                <a:latin typeface="Didot"/>
              </a:rPr>
              <a:t>    Has the Defendant (D) benefitted from the relevant criminal conduct?</a:t>
            </a:r>
            <a:endParaRPr lang="en-US" sz="1600" b="0" strike="noStrike" spc="-1">
              <a:latin typeface="Arial"/>
            </a:endParaRPr>
          </a:p>
          <a:p>
            <a:pPr marL="457200" indent="-323640">
              <a:lnSpc>
                <a:spcPct val="100000"/>
              </a:lnSpc>
              <a:spcAft>
                <a:spcPts val="360"/>
              </a:spcAft>
              <a:buClr>
                <a:srgbClr val="EF2929"/>
              </a:buClr>
              <a:buFont typeface="Liberation Serif"/>
              <a:buAutoNum type="romanLcPeriod"/>
            </a:pPr>
            <a:r>
              <a:rPr lang="en-US" sz="1600" b="0" strike="noStrike" spc="-1">
                <a:solidFill>
                  <a:srgbClr val="333333"/>
                </a:solidFill>
                <a:latin typeface="Didot"/>
              </a:rPr>
              <a:t>    If so, what is the value of the benefit D has so obtained? </a:t>
            </a:r>
            <a:endParaRPr lang="en-US" sz="1600" b="0" strike="noStrike" spc="-1">
              <a:latin typeface="Arial"/>
            </a:endParaRPr>
          </a:p>
          <a:p>
            <a:pPr marL="457200" indent="-323640">
              <a:lnSpc>
                <a:spcPct val="100000"/>
              </a:lnSpc>
              <a:spcAft>
                <a:spcPts val="360"/>
              </a:spcAft>
              <a:buClr>
                <a:srgbClr val="EF2929"/>
              </a:buClr>
              <a:buFont typeface="Liberation Serif"/>
              <a:buAutoNum type="romanLcPeriod"/>
            </a:pPr>
            <a:r>
              <a:rPr lang="en-US" sz="1600" b="0" strike="noStrike" spc="-1">
                <a:solidFill>
                  <a:srgbClr val="333333"/>
                </a:solidFill>
                <a:latin typeface="Didot"/>
              </a:rPr>
              <a:t>    What sum is recoverable from D?</a:t>
            </a:r>
            <a:endParaRPr lang="en-US" sz="1600" b="0" strike="noStrike" spc="-1">
              <a:latin typeface="Arial"/>
            </a:endParaRPr>
          </a:p>
          <a:p>
            <a:pPr marL="432000" indent="-323640">
              <a:lnSpc>
                <a:spcPct val="100000"/>
              </a:lnSpc>
              <a:spcAft>
                <a:spcPts val="1080"/>
              </a:spcAft>
              <a:buClr>
                <a:srgbClr val="EF2929"/>
              </a:buClr>
              <a:buSzPct val="45000"/>
              <a:buFont typeface="Wingdings" charset="2"/>
              <a:buChar char=""/>
            </a:pPr>
            <a:r>
              <a:rPr lang="en-US" sz="1600" b="0" strike="noStrike" spc="-1">
                <a:solidFill>
                  <a:srgbClr val="333333"/>
                </a:solidFill>
                <a:latin typeface="Didot"/>
              </a:rPr>
              <a:t> </a:t>
            </a:r>
            <a:endParaRPr lang="en-US" sz="1600" b="0" strike="noStrike" spc="-1">
              <a:latin typeface="Arial"/>
            </a:endParaRPr>
          </a:p>
          <a:p>
            <a:pPr marL="432000" indent="-323640">
              <a:lnSpc>
                <a:spcPct val="100000"/>
              </a:lnSpc>
              <a:spcAft>
                <a:spcPts val="1080"/>
              </a:spcAft>
              <a:buClr>
                <a:srgbClr val="EF2929"/>
              </a:buClr>
              <a:buSzPct val="45000"/>
              <a:buFont typeface="Wingdings" charset="2"/>
              <a:buChar char=""/>
            </a:pPr>
            <a:r>
              <a:rPr lang="en-US" sz="1600" b="0" strike="noStrike" spc="-1">
                <a:solidFill>
                  <a:srgbClr val="333333"/>
                </a:solidFill>
                <a:latin typeface="Didot"/>
              </a:rPr>
              <a:t>Thus the final order will state the benefit figure, the available assets to meet the order, the time frame to pay, and also a period of imprisonment in default.</a:t>
            </a:r>
            <a:endParaRPr lang="en-US" sz="16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CustomShape 1"/>
          <p:cNvSpPr/>
          <p:nvPr/>
        </p:nvSpPr>
        <p:spPr>
          <a:xfrm>
            <a:off x="685800" y="658440"/>
            <a:ext cx="8851680" cy="5479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nSpc>
                <a:spcPct val="100000"/>
              </a:lnSpc>
            </a:pPr>
            <a:r>
              <a:rPr lang="en-US" sz="3600" b="1" strike="noStrike" spc="-1">
                <a:solidFill>
                  <a:srgbClr val="CE181E"/>
                </a:solidFill>
                <a:latin typeface="Didot"/>
              </a:rPr>
              <a:t>Procedure</a:t>
            </a:r>
            <a:endParaRPr lang="en-US" sz="3600" b="0" strike="noStrike" spc="-1">
              <a:solidFill>
                <a:srgbClr val="CE181E"/>
              </a:solidFill>
              <a:latin typeface="Arial"/>
            </a:endParaRPr>
          </a:p>
        </p:txBody>
      </p:sp>
      <p:sp>
        <p:nvSpPr>
          <p:cNvPr id="83" name="CustomShape 2"/>
          <p:cNvSpPr/>
          <p:nvPr/>
        </p:nvSpPr>
        <p:spPr>
          <a:xfrm>
            <a:off x="595080" y="1394280"/>
            <a:ext cx="8636400" cy="6145560"/>
          </a:xfrm>
          <a:prstGeom prst="rect">
            <a:avLst/>
          </a:prstGeom>
          <a:noFill/>
          <a:ln>
            <a:noFill/>
          </a:ln>
        </p:spPr>
        <p:style>
          <a:lnRef idx="0">
            <a:scrgbClr r="0" g="0" b="0"/>
          </a:lnRef>
          <a:fillRef idx="0">
            <a:scrgbClr r="0" g="0" b="0"/>
          </a:fillRef>
          <a:effectRef idx="0">
            <a:scrgbClr r="0" g="0" b="0"/>
          </a:effectRef>
          <a:fontRef idx="minor"/>
        </p:style>
        <p:txBody>
          <a:bodyPr lIns="0" tIns="0" rIns="0" bIns="0">
            <a:spAutoFit/>
          </a:bodyPr>
          <a:lstStyle/>
          <a:p>
            <a:pPr>
              <a:lnSpc>
                <a:spcPct val="100000"/>
              </a:lnSpc>
              <a:spcAft>
                <a:spcPts val="1080"/>
              </a:spcAft>
            </a:pPr>
            <a:r>
              <a:rPr lang="en-US" sz="1600" b="0" strike="noStrike" spc="-1">
                <a:solidFill>
                  <a:srgbClr val="333333"/>
                </a:solidFill>
                <a:latin typeface="Didot"/>
              </a:rPr>
              <a:t>When the Court postpones a confiscation application to allow for service of documents it will follow the order below.</a:t>
            </a:r>
            <a:endParaRPr lang="en-US" sz="1600" b="0" strike="noStrike" spc="-1">
              <a:latin typeface="Arial"/>
            </a:endParaRPr>
          </a:p>
          <a:p>
            <a:pPr marL="432000" indent="-323640">
              <a:lnSpc>
                <a:spcPct val="100000"/>
              </a:lnSpc>
              <a:spcAft>
                <a:spcPts val="1080"/>
              </a:spcAft>
              <a:buClr>
                <a:srgbClr val="EF2929"/>
              </a:buClr>
              <a:buFont typeface="Liberation Serif"/>
              <a:buAutoNum type="arabicPeriod"/>
            </a:pPr>
            <a:r>
              <a:rPr lang="en-US" sz="1600" b="1" strike="noStrike" spc="-1">
                <a:solidFill>
                  <a:srgbClr val="333333"/>
                </a:solidFill>
                <a:latin typeface="Didot"/>
              </a:rPr>
              <a:t>Section 27 POCL notice</a:t>
            </a:r>
            <a:r>
              <a:rPr lang="en-US" sz="1600" b="0" strike="noStrike" spc="-1">
                <a:solidFill>
                  <a:srgbClr val="333333"/>
                </a:solidFill>
                <a:latin typeface="Didot"/>
              </a:rPr>
              <a:t> – The Prosecuting Authority, post conviction, will serve upon the Defendant the notice containing a list of the information they wish the Defendant to provide. There is no restriction placed upon what kind of information may be specified in the order, but this will usually require the disclosure of all assets and liabilities, and all bank accounts wherever held.</a:t>
            </a:r>
            <a:endParaRPr lang="en-US" sz="1600" b="0" strike="noStrike" spc="-1">
              <a:latin typeface="Arial"/>
            </a:endParaRPr>
          </a:p>
          <a:p>
            <a:pPr marL="432000" indent="-323640">
              <a:lnSpc>
                <a:spcPct val="100000"/>
              </a:lnSpc>
              <a:spcAft>
                <a:spcPts val="1080"/>
              </a:spcAft>
              <a:buClr>
                <a:srgbClr val="EF2929"/>
              </a:buClr>
              <a:buFont typeface="Liberation Serif"/>
              <a:buAutoNum type="arabicPeriod"/>
            </a:pPr>
            <a:r>
              <a:rPr lang="en-US" sz="1600" b="1" strike="noStrike" spc="-1">
                <a:solidFill>
                  <a:srgbClr val="333333"/>
                </a:solidFill>
                <a:latin typeface="Didot"/>
              </a:rPr>
              <a:t>Section 25 POCL Statement of Information</a:t>
            </a:r>
            <a:r>
              <a:rPr lang="en-US" sz="1600" b="0" strike="noStrike" spc="-1">
                <a:solidFill>
                  <a:srgbClr val="333333"/>
                </a:solidFill>
                <a:latin typeface="Didot"/>
              </a:rPr>
              <a:t> – served by the Prosecuting Authority on the Court and Defence.  This is information not evidence, and so the strict rules of evidence will not apply.  The Statement will contain the information relevant to deciding whether the Defendant has a criminal lifestyle, whether he has benefitted from his general criminal conduct and what that benefit is. This must include information the Prosecutor believes is relevant to deciding whether or not the statutory assumptions under Section 19 POCL should or should not be made.</a:t>
            </a:r>
            <a:endParaRPr lang="en-US" sz="1600" b="0" strike="noStrike" spc="-1">
              <a:latin typeface="Arial"/>
            </a:endParaRPr>
          </a:p>
          <a:p>
            <a:pPr marL="432000" indent="-323640">
              <a:lnSpc>
                <a:spcPct val="100000"/>
              </a:lnSpc>
              <a:spcAft>
                <a:spcPts val="1080"/>
              </a:spcAft>
              <a:buClr>
                <a:srgbClr val="EF2929"/>
              </a:buClr>
              <a:buFont typeface="Liberation Serif"/>
              <a:buAutoNum type="arabicPeriod"/>
            </a:pPr>
            <a:r>
              <a:rPr lang="en-US" sz="1600" b="1" strike="noStrike" spc="-1">
                <a:solidFill>
                  <a:srgbClr val="333333"/>
                </a:solidFill>
                <a:latin typeface="Didot"/>
              </a:rPr>
              <a:t>Section 26 response to Section 25 statement </a:t>
            </a:r>
            <a:r>
              <a:rPr lang="en-US" sz="1600" b="0" strike="noStrike" spc="-1">
                <a:solidFill>
                  <a:srgbClr val="333333"/>
                </a:solidFill>
                <a:latin typeface="Didot"/>
              </a:rPr>
              <a:t>– In this a Defendant indicates to what extend he does or does not accept the allegations in the S.25 statement, and what he would wish to rely upon in support of the same.  </a:t>
            </a:r>
            <a:endParaRPr lang="en-US" sz="1600" b="0" strike="noStrike" spc="-1">
              <a:latin typeface="Arial"/>
            </a:endParaRPr>
          </a:p>
          <a:p>
            <a:pPr marL="432000" indent="-323640">
              <a:lnSpc>
                <a:spcPct val="100000"/>
              </a:lnSpc>
              <a:spcAft>
                <a:spcPts val="1080"/>
              </a:spcAft>
              <a:buClr>
                <a:srgbClr val="EF2929"/>
              </a:buClr>
              <a:buFont typeface="Liberation Serif"/>
              <a:buAutoNum type="arabicPeriod"/>
            </a:pPr>
            <a:r>
              <a:rPr lang="en-US" sz="1600" b="1" strike="noStrike" spc="-1">
                <a:solidFill>
                  <a:srgbClr val="333333"/>
                </a:solidFill>
                <a:latin typeface="Didot"/>
              </a:rPr>
              <a:t>Section 25 Statement of Informatio</a:t>
            </a:r>
            <a:r>
              <a:rPr lang="en-US" sz="1600" b="0" strike="noStrike" spc="-1">
                <a:solidFill>
                  <a:srgbClr val="333333"/>
                </a:solidFill>
                <a:latin typeface="Didot"/>
              </a:rPr>
              <a:t>n – Under S25 (5) The Prosecution are permitted to serve additional statements of information.  This will usually be a response to the S.26 Statement, where the Crown now concede the benefit or available asset figure is not as great as they believed, or if new information has come to light as a result of the financial investigation suggesting that one or both figures should be increased, then amending the application accordingly.</a:t>
            </a:r>
            <a:endParaRPr lang="en-US" sz="16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CustomShape 1"/>
          <p:cNvSpPr/>
          <p:nvPr/>
        </p:nvSpPr>
        <p:spPr>
          <a:xfrm>
            <a:off x="719640" y="657360"/>
            <a:ext cx="8851680" cy="5493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nSpc>
                <a:spcPct val="100000"/>
              </a:lnSpc>
            </a:pPr>
            <a:r>
              <a:rPr lang="en-US" sz="3600" b="1" strike="noStrike" spc="-1">
                <a:solidFill>
                  <a:srgbClr val="CE181E"/>
                </a:solidFill>
                <a:latin typeface="Didot"/>
              </a:rPr>
              <a:t>Section 15 - Statutory Approach</a:t>
            </a:r>
            <a:endParaRPr lang="en-US" sz="3600" b="0" strike="noStrike" spc="-1">
              <a:solidFill>
                <a:srgbClr val="CE181E"/>
              </a:solidFill>
              <a:latin typeface="Arial"/>
            </a:endParaRPr>
          </a:p>
        </p:txBody>
      </p:sp>
      <p:sp>
        <p:nvSpPr>
          <p:cNvPr id="85" name="CustomShape 2"/>
          <p:cNvSpPr/>
          <p:nvPr/>
        </p:nvSpPr>
        <p:spPr>
          <a:xfrm>
            <a:off x="719640" y="1563840"/>
            <a:ext cx="8636400" cy="2907720"/>
          </a:xfrm>
          <a:prstGeom prst="rect">
            <a:avLst/>
          </a:prstGeom>
          <a:noFill/>
          <a:ln>
            <a:noFill/>
          </a:ln>
        </p:spPr>
        <p:style>
          <a:lnRef idx="0">
            <a:scrgbClr r="0" g="0" b="0"/>
          </a:lnRef>
          <a:fillRef idx="0">
            <a:scrgbClr r="0" g="0" b="0"/>
          </a:fillRef>
          <a:effectRef idx="0">
            <a:scrgbClr r="0" g="0" b="0"/>
          </a:effectRef>
          <a:fontRef idx="minor"/>
        </p:style>
        <p:txBody>
          <a:bodyPr lIns="0" tIns="0" rIns="0" bIns="0">
            <a:spAutoFit/>
          </a:bodyPr>
          <a:lstStyle/>
          <a:p>
            <a:pPr>
              <a:lnSpc>
                <a:spcPct val="100000"/>
              </a:lnSpc>
              <a:spcAft>
                <a:spcPts val="1080"/>
              </a:spcAft>
            </a:pPr>
            <a:r>
              <a:rPr lang="en-US" sz="1600" b="0" strike="noStrike" spc="-1">
                <a:solidFill>
                  <a:srgbClr val="333333"/>
                </a:solidFill>
                <a:latin typeface="Didot"/>
              </a:rPr>
              <a:t>If a Prosecutor initiates confiscation proceeding then the Court must address certain questions. Section 15(3) POCL lays out the approach the Court must follow.</a:t>
            </a:r>
            <a:endParaRPr lang="en-US" sz="1600" b="0" strike="noStrike" spc="-1">
              <a:latin typeface="Arial"/>
            </a:endParaRPr>
          </a:p>
          <a:p>
            <a:pPr>
              <a:lnSpc>
                <a:spcPct val="100000"/>
              </a:lnSpc>
              <a:spcAft>
                <a:spcPts val="1080"/>
              </a:spcAft>
            </a:pPr>
            <a:endParaRPr lang="en-US" sz="1600" b="0" strike="noStrike" spc="-1">
              <a:latin typeface="Arial"/>
            </a:endParaRPr>
          </a:p>
          <a:p>
            <a:pPr marL="457200" indent="-323640">
              <a:spcAft>
                <a:spcPts val="360"/>
              </a:spcAft>
              <a:buClr>
                <a:srgbClr val="EF2929"/>
              </a:buClr>
              <a:buFont typeface="Liberation Serif"/>
              <a:buAutoNum type="romanLcPeriod"/>
            </a:pPr>
            <a:r>
              <a:rPr lang="en-US" sz="1600" b="0" strike="noStrike" spc="-1">
                <a:solidFill>
                  <a:srgbClr val="333333"/>
                </a:solidFill>
                <a:latin typeface="Didot"/>
              </a:rPr>
              <a:t>The Court must decide whether the Defendant has a criminal lifestyle (</a:t>
            </a:r>
            <a:r>
              <a:rPr lang="en-US" sz="1600" b="0" i="1" strike="noStrike" spc="-1">
                <a:solidFill>
                  <a:srgbClr val="808080"/>
                </a:solidFill>
                <a:latin typeface="Didot"/>
              </a:rPr>
              <a:t>S.15(3)(a))</a:t>
            </a:r>
            <a:r>
              <a:rPr lang="en-US" sz="1600" b="0" strike="noStrike" spc="-1">
                <a:solidFill>
                  <a:srgbClr val="333333"/>
                </a:solidFill>
                <a:latin typeface="Didot"/>
              </a:rPr>
              <a:t>.</a:t>
            </a:r>
            <a:endParaRPr lang="en-US" sz="1600" b="0" strike="noStrike" spc="-1">
              <a:latin typeface="Arial"/>
            </a:endParaRPr>
          </a:p>
          <a:p>
            <a:pPr marL="457200" indent="-323640">
              <a:spcAft>
                <a:spcPts val="360"/>
              </a:spcAft>
              <a:buClr>
                <a:srgbClr val="EF2929"/>
              </a:buClr>
              <a:buFont typeface="Liberation Serif"/>
              <a:buAutoNum type="romanLcPeriod"/>
            </a:pPr>
            <a:endParaRPr lang="en-US" sz="1600" b="0" strike="noStrike" spc="-1">
              <a:latin typeface="Arial"/>
            </a:endParaRPr>
          </a:p>
          <a:p>
            <a:pPr marL="457200" indent="-323640">
              <a:spcAft>
                <a:spcPts val="360"/>
              </a:spcAft>
              <a:buClr>
                <a:srgbClr val="EF2929"/>
              </a:buClr>
              <a:buFont typeface="Liberation Serif"/>
              <a:buAutoNum type="romanLcPeriod"/>
            </a:pPr>
            <a:r>
              <a:rPr lang="en-US" sz="1600" b="0" strike="noStrike" spc="-1">
                <a:solidFill>
                  <a:srgbClr val="333333"/>
                </a:solidFill>
                <a:latin typeface="Didot"/>
              </a:rPr>
              <a:t>If it so decides, then it must decide whether he has benefitted from his general criminal conduct </a:t>
            </a:r>
            <a:r>
              <a:rPr lang="en-US" sz="1600" b="0" i="1" strike="noStrike" spc="-1">
                <a:solidFill>
                  <a:srgbClr val="808080"/>
                </a:solidFill>
                <a:latin typeface="Didot"/>
              </a:rPr>
              <a:t>(S.15(3)(b))</a:t>
            </a:r>
            <a:r>
              <a:rPr lang="en-US" sz="1600" b="0" strike="noStrike" spc="-1">
                <a:solidFill>
                  <a:srgbClr val="333333"/>
                </a:solidFill>
                <a:latin typeface="Didot"/>
              </a:rPr>
              <a:t>.</a:t>
            </a:r>
            <a:endParaRPr lang="en-US" sz="1600" b="0" strike="noStrike" spc="-1">
              <a:latin typeface="Arial"/>
            </a:endParaRPr>
          </a:p>
          <a:p>
            <a:pPr marL="457200" indent="-323640">
              <a:spcAft>
                <a:spcPts val="360"/>
              </a:spcAft>
              <a:buClr>
                <a:srgbClr val="EF2929"/>
              </a:buClr>
              <a:buFont typeface="Liberation Serif"/>
              <a:buAutoNum type="romanLcPeriod"/>
            </a:pPr>
            <a:endParaRPr lang="en-US" sz="1600" b="0" strike="noStrike" spc="-1">
              <a:latin typeface="Arial"/>
            </a:endParaRPr>
          </a:p>
          <a:p>
            <a:pPr marL="457200" indent="-323640">
              <a:spcAft>
                <a:spcPts val="360"/>
              </a:spcAft>
              <a:buClr>
                <a:srgbClr val="EF2929"/>
              </a:buClr>
              <a:buFont typeface="Liberation Serif"/>
              <a:buAutoNum type="romanLcPeriod"/>
            </a:pPr>
            <a:r>
              <a:rPr lang="en-US" sz="1600" b="0" strike="noStrike" spc="-1">
                <a:solidFill>
                  <a:srgbClr val="333333"/>
                </a:solidFill>
                <a:latin typeface="Didot"/>
              </a:rPr>
              <a:t>If it decides he does not have a criminal lifestyle then it must decide whether he had benefitted from his particular criminal conduct </a:t>
            </a:r>
            <a:r>
              <a:rPr lang="en-US" sz="1600" b="0" i="1" strike="noStrike" spc="-1">
                <a:solidFill>
                  <a:srgbClr val="808080"/>
                </a:solidFill>
                <a:latin typeface="Didot"/>
              </a:rPr>
              <a:t>(S.15(3)(c))</a:t>
            </a:r>
            <a:r>
              <a:rPr lang="en-US" sz="1600" b="0" strike="noStrike" spc="-1">
                <a:solidFill>
                  <a:srgbClr val="333333"/>
                </a:solidFill>
                <a:latin typeface="Didot"/>
              </a:rPr>
              <a:t>.  </a:t>
            </a:r>
            <a:endParaRPr lang="en-US" sz="16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CustomShape 1"/>
          <p:cNvSpPr/>
          <p:nvPr/>
        </p:nvSpPr>
        <p:spPr>
          <a:xfrm>
            <a:off x="719640" y="657360"/>
            <a:ext cx="8851680" cy="5493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nSpc>
                <a:spcPct val="100000"/>
              </a:lnSpc>
            </a:pPr>
            <a:r>
              <a:rPr lang="en-US" sz="3600" b="1" strike="noStrike" spc="-1">
                <a:solidFill>
                  <a:srgbClr val="CE181E"/>
                </a:solidFill>
                <a:latin typeface="Didot"/>
              </a:rPr>
              <a:t>Criminal Lifestyle</a:t>
            </a:r>
            <a:endParaRPr lang="en-US" sz="3600" b="0" strike="noStrike" spc="-1">
              <a:solidFill>
                <a:srgbClr val="CE181E"/>
              </a:solidFill>
              <a:latin typeface="Arial"/>
            </a:endParaRPr>
          </a:p>
        </p:txBody>
      </p:sp>
      <p:sp>
        <p:nvSpPr>
          <p:cNvPr id="87" name="CustomShape 2"/>
          <p:cNvSpPr/>
          <p:nvPr/>
        </p:nvSpPr>
        <p:spPr>
          <a:xfrm>
            <a:off x="595080" y="1394280"/>
            <a:ext cx="8636400" cy="4960440"/>
          </a:xfrm>
          <a:prstGeom prst="rect">
            <a:avLst/>
          </a:prstGeom>
          <a:noFill/>
          <a:ln>
            <a:noFill/>
          </a:ln>
        </p:spPr>
        <p:style>
          <a:lnRef idx="0">
            <a:scrgbClr r="0" g="0" b="0"/>
          </a:lnRef>
          <a:fillRef idx="0">
            <a:scrgbClr r="0" g="0" b="0"/>
          </a:fillRef>
          <a:effectRef idx="0">
            <a:scrgbClr r="0" g="0" b="0"/>
          </a:effectRef>
          <a:fontRef idx="minor"/>
        </p:style>
        <p:txBody>
          <a:bodyPr lIns="0" tIns="0" rIns="0" bIns="0">
            <a:spAutoFit/>
          </a:bodyPr>
          <a:lstStyle/>
          <a:p>
            <a:pPr>
              <a:lnSpc>
                <a:spcPct val="100000"/>
              </a:lnSpc>
              <a:spcAft>
                <a:spcPts val="1080"/>
              </a:spcAft>
            </a:pPr>
            <a:endParaRPr lang="en-US" sz="1800" b="0" strike="noStrike" spc="-1">
              <a:latin typeface="Arial"/>
            </a:endParaRPr>
          </a:p>
          <a:p>
            <a:pPr marL="432000" indent="-323640">
              <a:lnSpc>
                <a:spcPct val="100000"/>
              </a:lnSpc>
              <a:spcAft>
                <a:spcPts val="1080"/>
              </a:spcAft>
              <a:buClr>
                <a:srgbClr val="EF2929"/>
              </a:buClr>
              <a:buFont typeface="Liberation Serif"/>
              <a:buAutoNum type="arabicPeriod"/>
            </a:pPr>
            <a:r>
              <a:rPr lang="en-US" sz="1600" b="0" strike="noStrike" spc="-1">
                <a:solidFill>
                  <a:srgbClr val="333333"/>
                </a:solidFill>
                <a:latin typeface="Didot"/>
              </a:rPr>
              <a:t>The first is that a Defendant has been </a:t>
            </a:r>
            <a:r>
              <a:rPr lang="en-US" sz="1600" b="1" strike="noStrike" spc="-1">
                <a:solidFill>
                  <a:srgbClr val="333333"/>
                </a:solidFill>
                <a:latin typeface="Didot"/>
              </a:rPr>
              <a:t>convicted of an offence specified in Schedule 1 POCL</a:t>
            </a:r>
            <a:r>
              <a:rPr lang="en-US" sz="1600" b="0" strike="noStrike" spc="-1">
                <a:solidFill>
                  <a:srgbClr val="333333"/>
                </a:solidFill>
                <a:latin typeface="Didot"/>
              </a:rPr>
              <a:t> (Drug, People, or Arms Trafficking; Money Laundering; Directing Terrorism; Counterfeiting; Intellectual Property; Prostitution and Child Sex; or Blackmail offences). </a:t>
            </a:r>
            <a:r>
              <a:rPr lang="en-US" sz="1600" b="0" i="1" strike="noStrike" spc="-1">
                <a:solidFill>
                  <a:srgbClr val="808080"/>
                </a:solidFill>
                <a:latin typeface="Didot"/>
              </a:rPr>
              <a:t>Section 68 (1)(a).</a:t>
            </a:r>
            <a:endParaRPr lang="en-US" sz="1600" b="0" strike="noStrike" spc="-1">
              <a:latin typeface="Arial"/>
            </a:endParaRPr>
          </a:p>
          <a:p>
            <a:pPr>
              <a:lnSpc>
                <a:spcPct val="100000"/>
              </a:lnSpc>
              <a:spcAft>
                <a:spcPts val="1080"/>
              </a:spcAft>
            </a:pPr>
            <a:endParaRPr lang="en-US" sz="1600" b="0" strike="noStrike" spc="-1">
              <a:latin typeface="Arial"/>
            </a:endParaRPr>
          </a:p>
          <a:p>
            <a:pPr marL="432000" indent="-323640">
              <a:lnSpc>
                <a:spcPct val="100000"/>
              </a:lnSpc>
              <a:spcAft>
                <a:spcPts val="1080"/>
              </a:spcAft>
              <a:buClr>
                <a:srgbClr val="EF2929"/>
              </a:buClr>
              <a:buFont typeface="Liberation Serif"/>
              <a:buAutoNum type="arabicPeriod"/>
            </a:pPr>
            <a:r>
              <a:rPr lang="en-US" sz="1600" b="0" strike="noStrike" spc="-1">
                <a:solidFill>
                  <a:srgbClr val="333333"/>
                </a:solidFill>
                <a:latin typeface="Didot"/>
              </a:rPr>
              <a:t>The second is that the </a:t>
            </a:r>
            <a:r>
              <a:rPr lang="en-US" sz="1600" b="1" strike="noStrike" spc="-1">
                <a:solidFill>
                  <a:srgbClr val="333333"/>
                </a:solidFill>
                <a:latin typeface="Didot"/>
              </a:rPr>
              <a:t>conduct constitutes part of a course of criminal activity.</a:t>
            </a:r>
            <a:r>
              <a:rPr lang="en-US" sz="1600" b="0" strike="noStrike" spc="-1">
                <a:solidFill>
                  <a:srgbClr val="333333"/>
                </a:solidFill>
                <a:latin typeface="Didot"/>
              </a:rPr>
              <a:t>  This will mean either that the Defendant has been convicted in the current proceedings of 3 or more offences, which constituted conduct from which he has benefitted; or within the 6-year period ending with the day when the current proceedings were started the Defendant had been convicted on at least 2 separate occasions he was convicted of an offence constituting conduct from which he has benefitted. </a:t>
            </a:r>
            <a:r>
              <a:rPr lang="en-US" sz="1600" b="0" i="1" strike="noStrike" spc="-1">
                <a:solidFill>
                  <a:srgbClr val="808080"/>
                </a:solidFill>
                <a:latin typeface="Didot"/>
              </a:rPr>
              <a:t>Section 68 (2)(a) and (b).</a:t>
            </a:r>
            <a:endParaRPr lang="en-US" sz="1600" b="0" strike="noStrike" spc="-1">
              <a:latin typeface="Arial"/>
            </a:endParaRPr>
          </a:p>
          <a:p>
            <a:pPr>
              <a:lnSpc>
                <a:spcPct val="100000"/>
              </a:lnSpc>
              <a:spcAft>
                <a:spcPts val="1080"/>
              </a:spcAft>
            </a:pPr>
            <a:endParaRPr lang="en-US" sz="1600" b="0" strike="noStrike" spc="-1">
              <a:latin typeface="Arial"/>
            </a:endParaRPr>
          </a:p>
          <a:p>
            <a:pPr marL="432000" indent="-323640">
              <a:lnSpc>
                <a:spcPct val="100000"/>
              </a:lnSpc>
              <a:spcAft>
                <a:spcPts val="1080"/>
              </a:spcAft>
              <a:buClr>
                <a:srgbClr val="EF2929"/>
              </a:buClr>
              <a:buFont typeface="Liberation Serif"/>
              <a:buAutoNum type="arabicPeriod"/>
            </a:pPr>
            <a:r>
              <a:rPr lang="en-US" sz="1600" b="0" strike="noStrike" spc="-1">
                <a:solidFill>
                  <a:srgbClr val="333333"/>
                </a:solidFill>
                <a:latin typeface="Didot"/>
              </a:rPr>
              <a:t>The third is that the offence before the Court is one </a:t>
            </a:r>
            <a:r>
              <a:rPr lang="en-US" sz="1600" b="1" strike="noStrike" spc="-1">
                <a:solidFill>
                  <a:srgbClr val="333333"/>
                </a:solidFill>
                <a:latin typeface="Didot"/>
              </a:rPr>
              <a:t>committed over a period of at least 6 months</a:t>
            </a:r>
            <a:r>
              <a:rPr lang="en-US" sz="1600" b="0" strike="noStrike" spc="-1">
                <a:solidFill>
                  <a:srgbClr val="333333"/>
                </a:solidFill>
                <a:latin typeface="Didot"/>
              </a:rPr>
              <a:t>, and the defendant has obtained a </a:t>
            </a:r>
            <a:r>
              <a:rPr lang="en-US" sz="1600" b="1" strike="noStrike" spc="-1">
                <a:solidFill>
                  <a:srgbClr val="333333"/>
                </a:solidFill>
                <a:latin typeface="Didot"/>
              </a:rPr>
              <a:t>benefit from the conduct of at least $5000.</a:t>
            </a:r>
            <a:r>
              <a:rPr lang="en-US" sz="1600" b="0" strike="noStrike" spc="-1">
                <a:solidFill>
                  <a:srgbClr val="333333"/>
                </a:solidFill>
                <a:latin typeface="Didot"/>
              </a:rPr>
              <a:t> </a:t>
            </a:r>
            <a:r>
              <a:rPr lang="en-US" sz="1600" b="0" i="1" strike="noStrike" spc="-1">
                <a:solidFill>
                  <a:srgbClr val="808080"/>
                </a:solidFill>
                <a:latin typeface="Didot"/>
              </a:rPr>
              <a:t>Section 68 (1)(c), and (3)</a:t>
            </a:r>
            <a:endParaRPr lang="en-US" sz="1600" b="0" strike="noStrike" spc="-1">
              <a:latin typeface="Arial"/>
            </a:endParaRPr>
          </a:p>
          <a:p>
            <a:pPr>
              <a:lnSpc>
                <a:spcPct val="100000"/>
              </a:lnSpc>
              <a:spcAft>
                <a:spcPts val="1080"/>
              </a:spcAft>
            </a:pPr>
            <a:endParaRPr lang="en-US" sz="16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CustomShape 1"/>
          <p:cNvSpPr/>
          <p:nvPr/>
        </p:nvSpPr>
        <p:spPr>
          <a:xfrm>
            <a:off x="719640" y="657360"/>
            <a:ext cx="8851680" cy="5493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nSpc>
                <a:spcPct val="100000"/>
              </a:lnSpc>
            </a:pPr>
            <a:r>
              <a:rPr lang="en-US" sz="3600" b="1" strike="noStrike" spc="-1">
                <a:solidFill>
                  <a:srgbClr val="CE181E"/>
                </a:solidFill>
                <a:latin typeface="Didot"/>
              </a:rPr>
              <a:t>Assumptions to be made in lifestyle cases</a:t>
            </a:r>
            <a:endParaRPr lang="en-US" sz="3600" b="0" strike="noStrike" spc="-1">
              <a:solidFill>
                <a:srgbClr val="CE181E"/>
              </a:solidFill>
              <a:latin typeface="Arial"/>
            </a:endParaRPr>
          </a:p>
        </p:txBody>
      </p:sp>
      <p:sp>
        <p:nvSpPr>
          <p:cNvPr id="89" name="CustomShape 2"/>
          <p:cNvSpPr/>
          <p:nvPr/>
        </p:nvSpPr>
        <p:spPr>
          <a:xfrm>
            <a:off x="683640" y="1599840"/>
            <a:ext cx="8636400" cy="498276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216000" indent="-216000">
              <a:buClr>
                <a:srgbClr val="EF2929"/>
              </a:buClr>
              <a:buSzPct val="45000"/>
              <a:buFont typeface="Wingdings" charset="2"/>
              <a:buChar char=""/>
            </a:pPr>
            <a:endParaRPr lang="en-US" sz="1800" b="0" strike="noStrike" spc="-1">
              <a:latin typeface="Arial"/>
            </a:endParaRPr>
          </a:p>
          <a:p>
            <a:pPr marL="216000" indent="-216000">
              <a:lnSpc>
                <a:spcPct val="100000"/>
              </a:lnSpc>
              <a:spcAft>
                <a:spcPts val="1080"/>
              </a:spcAft>
              <a:buClr>
                <a:srgbClr val="EF2929"/>
              </a:buClr>
              <a:buSzPct val="45000"/>
              <a:buFont typeface="Wingdings" charset="2"/>
              <a:buChar char=""/>
            </a:pPr>
            <a:r>
              <a:rPr lang="en-US" sz="1600" b="0" strike="noStrike" spc="-1">
                <a:solidFill>
                  <a:srgbClr val="333333"/>
                </a:solidFill>
                <a:latin typeface="Didot"/>
                <a:ea typeface="Times New Roman"/>
              </a:rPr>
              <a:t>If the Court has decided the Defendant has a criminal lifestyle then it </a:t>
            </a:r>
            <a:r>
              <a:rPr lang="en-US" sz="1600" b="0" u="sng" strike="noStrike" spc="-1">
                <a:solidFill>
                  <a:srgbClr val="333333"/>
                </a:solidFill>
                <a:uFillTx/>
                <a:latin typeface="Didot"/>
                <a:ea typeface="Times New Roman"/>
              </a:rPr>
              <a:t>must</a:t>
            </a:r>
            <a:r>
              <a:rPr lang="en-US" sz="1600" b="0" strike="noStrike" spc="-1">
                <a:solidFill>
                  <a:srgbClr val="333333"/>
                </a:solidFill>
                <a:latin typeface="Didot"/>
                <a:ea typeface="Times New Roman"/>
              </a:rPr>
              <a:t> make the following four assumptions when deciding whether he has </a:t>
            </a:r>
            <a:r>
              <a:rPr lang="en-US" sz="1600" b="1" strike="noStrike" spc="-1">
                <a:solidFill>
                  <a:srgbClr val="333333"/>
                </a:solidFill>
                <a:latin typeface="Didot"/>
                <a:ea typeface="Times New Roman"/>
              </a:rPr>
              <a:t>benefited from his general criminal conduct,</a:t>
            </a:r>
            <a:r>
              <a:rPr lang="en-US" sz="1600" b="0" strike="noStrike" spc="-1">
                <a:solidFill>
                  <a:srgbClr val="333333"/>
                </a:solidFill>
                <a:latin typeface="Didot"/>
                <a:ea typeface="Times New Roman"/>
              </a:rPr>
              <a:t> and what his </a:t>
            </a:r>
            <a:r>
              <a:rPr lang="en-US" sz="1600" b="1" strike="noStrike" spc="-1">
                <a:solidFill>
                  <a:srgbClr val="333333"/>
                </a:solidFill>
                <a:latin typeface="Didot"/>
                <a:ea typeface="Times New Roman"/>
              </a:rPr>
              <a:t>actual benefit </a:t>
            </a:r>
            <a:r>
              <a:rPr lang="en-US" sz="1600" b="0" strike="noStrike" spc="-1">
                <a:solidFill>
                  <a:srgbClr val="333333"/>
                </a:solidFill>
                <a:latin typeface="Didot"/>
                <a:ea typeface="Times New Roman"/>
              </a:rPr>
              <a:t>is from that conduct </a:t>
            </a:r>
            <a:r>
              <a:rPr lang="en-US" sz="1600" b="0" i="1" strike="noStrike" spc="-1">
                <a:solidFill>
                  <a:srgbClr val="808080"/>
                </a:solidFill>
                <a:latin typeface="Didot"/>
                <a:ea typeface="Times New Roman"/>
              </a:rPr>
              <a:t>(Section 19(1) POCL)</a:t>
            </a:r>
            <a:endParaRPr lang="en-US" sz="1600" b="0" strike="noStrike" spc="-1">
              <a:latin typeface="Arial"/>
            </a:endParaRPr>
          </a:p>
          <a:p>
            <a:pPr marL="216000" indent="-216000">
              <a:lnSpc>
                <a:spcPct val="100000"/>
              </a:lnSpc>
              <a:spcAft>
                <a:spcPts val="1080"/>
              </a:spcAft>
              <a:buClr>
                <a:srgbClr val="EF2929"/>
              </a:buClr>
              <a:buSzPct val="45000"/>
              <a:buFont typeface="Wingdings" charset="2"/>
              <a:buChar char=""/>
            </a:pPr>
            <a:endParaRPr lang="en-US" sz="1600" b="0" strike="noStrike" spc="-1">
              <a:latin typeface="Arial"/>
            </a:endParaRPr>
          </a:p>
          <a:p>
            <a:pPr marL="216000" indent="-216000">
              <a:lnSpc>
                <a:spcPct val="100000"/>
              </a:lnSpc>
              <a:spcAft>
                <a:spcPts val="1080"/>
              </a:spcAft>
              <a:buClr>
                <a:srgbClr val="EF2929"/>
              </a:buClr>
              <a:buSzPct val="45000"/>
              <a:buFont typeface="Wingdings" charset="2"/>
              <a:buChar char=""/>
            </a:pPr>
            <a:r>
              <a:rPr lang="en-US" sz="1600" b="0" strike="noStrike" spc="-1">
                <a:solidFill>
                  <a:srgbClr val="333333"/>
                </a:solidFill>
                <a:latin typeface="Didot"/>
                <a:ea typeface="Times New Roman"/>
              </a:rPr>
              <a:t>In relation to any property or expenditure an assumption </a:t>
            </a:r>
            <a:r>
              <a:rPr lang="en-US" sz="1600" b="0" u="sng" strike="noStrike" spc="-1">
                <a:solidFill>
                  <a:srgbClr val="333333"/>
                </a:solidFill>
                <a:uFillTx/>
                <a:latin typeface="Didot"/>
                <a:ea typeface="Times New Roman"/>
              </a:rPr>
              <a:t>must not</a:t>
            </a:r>
            <a:r>
              <a:rPr lang="en-US" sz="1600" b="0" strike="noStrike" spc="-1">
                <a:solidFill>
                  <a:srgbClr val="333333"/>
                </a:solidFill>
                <a:latin typeface="Didot"/>
                <a:ea typeface="Times New Roman"/>
              </a:rPr>
              <a:t> be made by the Court if it is shown to be incorrect, or there would be a serious risk of injustice (</a:t>
            </a:r>
            <a:r>
              <a:rPr lang="en-US" sz="1600" b="0" i="1" strike="noStrike" spc="-1">
                <a:solidFill>
                  <a:srgbClr val="808080"/>
                </a:solidFill>
                <a:latin typeface="Didot"/>
                <a:ea typeface="Times New Roman"/>
              </a:rPr>
              <a:t>S.19(6) POCL).</a:t>
            </a:r>
            <a:endParaRPr lang="en-US" sz="1600" b="0" strike="noStrike" spc="-1">
              <a:latin typeface="Arial"/>
            </a:endParaRPr>
          </a:p>
          <a:p>
            <a:pPr marL="216000" indent="-216000">
              <a:lnSpc>
                <a:spcPct val="100000"/>
              </a:lnSpc>
              <a:spcAft>
                <a:spcPts val="1080"/>
              </a:spcAft>
              <a:buClr>
                <a:srgbClr val="EF2929"/>
              </a:buClr>
              <a:buSzPct val="45000"/>
              <a:buFont typeface="Wingdings" charset="2"/>
              <a:buChar char=""/>
            </a:pPr>
            <a:endParaRPr lang="en-US" sz="1600" b="0" strike="noStrike" spc="-1">
              <a:latin typeface="Arial"/>
            </a:endParaRPr>
          </a:p>
          <a:p>
            <a:pPr marL="216000" indent="-216000">
              <a:lnSpc>
                <a:spcPct val="100000"/>
              </a:lnSpc>
              <a:spcAft>
                <a:spcPts val="1080"/>
              </a:spcAft>
              <a:buClr>
                <a:srgbClr val="EF2929"/>
              </a:buClr>
              <a:buSzPct val="45000"/>
              <a:buFont typeface="Wingdings" charset="2"/>
              <a:buChar char=""/>
            </a:pPr>
            <a:r>
              <a:rPr lang="en-US" sz="1600" b="0" strike="noStrike" spc="-1">
                <a:solidFill>
                  <a:srgbClr val="333333"/>
                </a:solidFill>
                <a:latin typeface="Didot"/>
                <a:ea typeface="Times New Roman"/>
              </a:rPr>
              <a:t>These assumptions shall apply to a </a:t>
            </a:r>
            <a:r>
              <a:rPr lang="en-US" sz="1600" b="1" strike="noStrike" spc="-1">
                <a:solidFill>
                  <a:srgbClr val="333333"/>
                </a:solidFill>
                <a:latin typeface="Didot"/>
                <a:ea typeface="Times New Roman"/>
              </a:rPr>
              <a:t>period of 6 years</a:t>
            </a:r>
            <a:r>
              <a:rPr lang="en-US" sz="1600" b="0" strike="noStrike" spc="-1">
                <a:solidFill>
                  <a:srgbClr val="333333"/>
                </a:solidFill>
                <a:latin typeface="Didot"/>
                <a:ea typeface="Times New Roman"/>
              </a:rPr>
              <a:t> ending with the day the proceedings for the offence were started (S.19(8)(a) POCL)</a:t>
            </a:r>
            <a:endParaRPr lang="en-US" sz="1600" b="0" strike="noStrike" spc="-1">
              <a:latin typeface="Arial"/>
            </a:endParaRPr>
          </a:p>
          <a:p>
            <a:pPr marL="216000" indent="-216000">
              <a:spcAft>
                <a:spcPts val="1080"/>
              </a:spcAft>
              <a:buClr>
                <a:srgbClr val="EF2929"/>
              </a:buClr>
              <a:buSzPct val="45000"/>
              <a:buFont typeface="Wingdings" charset="2"/>
              <a:buChar char=""/>
            </a:pPr>
            <a:endParaRPr lang="en-US" sz="16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CustomShape 1"/>
          <p:cNvSpPr/>
          <p:nvPr/>
        </p:nvSpPr>
        <p:spPr>
          <a:xfrm>
            <a:off x="719640" y="657360"/>
            <a:ext cx="8851680" cy="5493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nSpc>
                <a:spcPct val="100000"/>
              </a:lnSpc>
            </a:pPr>
            <a:r>
              <a:rPr lang="en-US" sz="3600" b="1" strike="noStrike" spc="-1">
                <a:solidFill>
                  <a:srgbClr val="CE181E"/>
                </a:solidFill>
                <a:latin typeface="Didot"/>
              </a:rPr>
              <a:t>Assumptions to be made in lifestyle cases</a:t>
            </a:r>
            <a:endParaRPr lang="en-US" sz="3600" b="0" strike="noStrike" spc="-1">
              <a:solidFill>
                <a:srgbClr val="CE181E"/>
              </a:solidFill>
              <a:latin typeface="Arial"/>
            </a:endParaRPr>
          </a:p>
        </p:txBody>
      </p:sp>
      <p:sp>
        <p:nvSpPr>
          <p:cNvPr id="91" name="CustomShape 2"/>
          <p:cNvSpPr/>
          <p:nvPr/>
        </p:nvSpPr>
        <p:spPr>
          <a:xfrm>
            <a:off x="683640" y="1383840"/>
            <a:ext cx="8636400" cy="498276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spcAft>
                <a:spcPts val="1080"/>
              </a:spcAft>
            </a:pPr>
            <a:endParaRPr lang="en-US" sz="1800" b="0" strike="noStrike" spc="-1">
              <a:latin typeface="Arial"/>
            </a:endParaRPr>
          </a:p>
          <a:p>
            <a:pPr>
              <a:lnSpc>
                <a:spcPct val="100000"/>
              </a:lnSpc>
              <a:spcAft>
                <a:spcPts val="1080"/>
              </a:spcAft>
            </a:pPr>
            <a:r>
              <a:rPr lang="en-US" sz="1600" b="0" strike="noStrike" spc="-1">
                <a:solidFill>
                  <a:srgbClr val="333333"/>
                </a:solidFill>
                <a:latin typeface="Didot"/>
                <a:ea typeface="Times New Roman"/>
              </a:rPr>
              <a:t>The four assumptions are as follows (</a:t>
            </a:r>
            <a:r>
              <a:rPr lang="en-US" sz="1600" b="0" i="1" strike="noStrike" spc="-1">
                <a:solidFill>
                  <a:srgbClr val="808080"/>
                </a:solidFill>
                <a:latin typeface="Didot"/>
                <a:ea typeface="Times New Roman"/>
              </a:rPr>
              <a:t>Sections 19(2), (3), (4), and (5) </a:t>
            </a:r>
            <a:r>
              <a:rPr lang="en-US" sz="1600" b="0" strike="noStrike" spc="-1">
                <a:solidFill>
                  <a:srgbClr val="333333"/>
                </a:solidFill>
                <a:latin typeface="Didot"/>
                <a:ea typeface="Times New Roman"/>
              </a:rPr>
              <a:t>respectively):</a:t>
            </a:r>
            <a:endParaRPr lang="en-US" sz="1600" b="0" strike="noStrike" spc="-1">
              <a:latin typeface="Arial"/>
            </a:endParaRPr>
          </a:p>
          <a:p>
            <a:pPr>
              <a:lnSpc>
                <a:spcPct val="100000"/>
              </a:lnSpc>
              <a:spcAft>
                <a:spcPts val="1080"/>
              </a:spcAft>
            </a:pPr>
            <a:endParaRPr lang="en-US" sz="1600" b="0" strike="noStrike" spc="-1">
              <a:latin typeface="Arial"/>
            </a:endParaRPr>
          </a:p>
        </p:txBody>
      </p:sp>
      <p:sp>
        <p:nvSpPr>
          <p:cNvPr id="92" name="TextShape 3"/>
          <p:cNvSpPr txBox="1"/>
          <p:nvPr/>
        </p:nvSpPr>
        <p:spPr>
          <a:xfrm>
            <a:off x="642960" y="2567160"/>
            <a:ext cx="4214160" cy="2091960"/>
          </a:xfrm>
          <a:prstGeom prst="rect">
            <a:avLst/>
          </a:prstGeom>
          <a:solidFill>
            <a:srgbClr val="FFD8CE">
              <a:alpha val="30000"/>
            </a:srgbClr>
          </a:solidFill>
          <a:ln>
            <a:noFill/>
          </a:ln>
        </p:spPr>
        <p:txBody>
          <a:bodyPr lIns="0" tIns="0" rIns="0" bIns="0">
            <a:normAutofit/>
          </a:bodyPr>
          <a:lstStyle/>
          <a:p>
            <a:pPr marL="432000" indent="-324000">
              <a:lnSpc>
                <a:spcPct val="100000"/>
              </a:lnSpc>
              <a:spcAft>
                <a:spcPts val="1080"/>
              </a:spcAft>
              <a:buClr>
                <a:srgbClr val="EF2929"/>
              </a:buClr>
              <a:buSzPct val="45000"/>
              <a:buFont typeface="Wingdings" charset="2"/>
              <a:buChar char=""/>
            </a:pPr>
            <a:endParaRPr lang="en-US" sz="3200" b="0" strike="noStrike" spc="-1">
              <a:latin typeface="Arial"/>
            </a:endParaRPr>
          </a:p>
          <a:p>
            <a:pPr marL="432000" indent="-324000">
              <a:lnSpc>
                <a:spcPct val="100000"/>
              </a:lnSpc>
              <a:spcAft>
                <a:spcPts val="1080"/>
              </a:spcAft>
              <a:buClr>
                <a:srgbClr val="EF2929"/>
              </a:buClr>
              <a:buSzPct val="45000"/>
              <a:buFont typeface="Wingdings" charset="2"/>
              <a:buChar char=""/>
            </a:pPr>
            <a:r>
              <a:rPr lang="en-US" sz="1600" b="0" strike="noStrike" spc="-1">
                <a:solidFill>
                  <a:srgbClr val="333333"/>
                </a:solidFill>
                <a:latin typeface="Didot"/>
                <a:ea typeface="Times New Roman"/>
              </a:rPr>
              <a:t>Any property transferred to the Defendant after the relevant day was obtained by him as a result of his general criminal conduct, and obtained at the earliest time he appears to have held it.</a:t>
            </a:r>
            <a:endParaRPr lang="en-US" sz="1600" b="0" strike="noStrike" spc="-1">
              <a:latin typeface="Arial"/>
            </a:endParaRPr>
          </a:p>
          <a:p>
            <a:pPr marL="432000" indent="-324000">
              <a:spcBef>
                <a:spcPts val="1414"/>
              </a:spcBef>
              <a:buClr>
                <a:srgbClr val="000000"/>
              </a:buClr>
              <a:buSzPct val="45000"/>
              <a:buFont typeface="Wingdings" charset="2"/>
              <a:buChar char=""/>
            </a:pPr>
            <a:endParaRPr lang="en-US" sz="1600" b="0" strike="noStrike" spc="-1">
              <a:latin typeface="Arial"/>
            </a:endParaRPr>
          </a:p>
        </p:txBody>
      </p:sp>
      <p:sp>
        <p:nvSpPr>
          <p:cNvPr id="93" name="TextShape 4"/>
          <p:cNvSpPr txBox="1"/>
          <p:nvPr/>
        </p:nvSpPr>
        <p:spPr>
          <a:xfrm>
            <a:off x="5145120" y="2556720"/>
            <a:ext cx="4214160" cy="2091960"/>
          </a:xfrm>
          <a:prstGeom prst="rect">
            <a:avLst/>
          </a:prstGeom>
          <a:solidFill>
            <a:srgbClr val="FFD8CE">
              <a:alpha val="30000"/>
            </a:srgbClr>
          </a:solidFill>
          <a:ln>
            <a:noFill/>
          </a:ln>
        </p:spPr>
        <p:txBody>
          <a:bodyPr lIns="0" tIns="0" rIns="0" bIns="0">
            <a:normAutofit/>
          </a:bodyPr>
          <a:lstStyle/>
          <a:p>
            <a:pPr marL="432000" indent="-324000">
              <a:lnSpc>
                <a:spcPct val="100000"/>
              </a:lnSpc>
              <a:spcAft>
                <a:spcPts val="1080"/>
              </a:spcAft>
              <a:buClr>
                <a:srgbClr val="EF2929"/>
              </a:buClr>
              <a:buSzPct val="45000"/>
              <a:buFont typeface="Wingdings" charset="2"/>
              <a:buChar char=""/>
            </a:pPr>
            <a:endParaRPr lang="en-US" sz="3200" b="0" strike="noStrike" spc="-1">
              <a:latin typeface="Arial"/>
            </a:endParaRPr>
          </a:p>
          <a:p>
            <a:pPr marL="432000" indent="-324000">
              <a:lnSpc>
                <a:spcPct val="100000"/>
              </a:lnSpc>
              <a:spcAft>
                <a:spcPts val="1080"/>
              </a:spcAft>
              <a:buClr>
                <a:srgbClr val="EF2929"/>
              </a:buClr>
              <a:buSzPct val="45000"/>
              <a:buFont typeface="Wingdings" charset="2"/>
              <a:buChar char=""/>
            </a:pPr>
            <a:r>
              <a:rPr lang="en-US" sz="1600" b="0" strike="noStrike" spc="-1">
                <a:solidFill>
                  <a:srgbClr val="333333"/>
                </a:solidFill>
                <a:latin typeface="Didot"/>
                <a:ea typeface="Times New Roman"/>
              </a:rPr>
              <a:t>Any property held by the Defendant at any time after the date of conviction was obtained by him as a result of his general criminal conduct, and obtained at the earliest time he appears to have held it.</a:t>
            </a:r>
            <a:endParaRPr lang="en-US" sz="1600" b="0" strike="noStrike" spc="-1">
              <a:latin typeface="Arial"/>
            </a:endParaRPr>
          </a:p>
          <a:p>
            <a:pPr marL="432000" indent="-324000">
              <a:lnSpc>
                <a:spcPct val="100000"/>
              </a:lnSpc>
              <a:spcAft>
                <a:spcPts val="1080"/>
              </a:spcAft>
              <a:buClr>
                <a:srgbClr val="EF2929"/>
              </a:buClr>
              <a:buSzPct val="45000"/>
              <a:buFont typeface="Wingdings" charset="2"/>
              <a:buChar char=""/>
            </a:pPr>
            <a:endParaRPr lang="en-US" sz="1600" b="0" strike="noStrike" spc="-1">
              <a:latin typeface="Arial"/>
            </a:endParaRPr>
          </a:p>
        </p:txBody>
      </p:sp>
      <p:sp>
        <p:nvSpPr>
          <p:cNvPr id="94" name="TextShape 5"/>
          <p:cNvSpPr txBox="1"/>
          <p:nvPr/>
        </p:nvSpPr>
        <p:spPr>
          <a:xfrm>
            <a:off x="647640" y="4847760"/>
            <a:ext cx="4214160" cy="2091960"/>
          </a:xfrm>
          <a:prstGeom prst="rect">
            <a:avLst/>
          </a:prstGeom>
          <a:solidFill>
            <a:srgbClr val="FFD8CE">
              <a:alpha val="30000"/>
            </a:srgbClr>
          </a:solidFill>
          <a:ln>
            <a:noFill/>
          </a:ln>
        </p:spPr>
        <p:txBody>
          <a:bodyPr lIns="0" tIns="0" rIns="0" bIns="0">
            <a:normAutofit/>
          </a:bodyPr>
          <a:lstStyle/>
          <a:p>
            <a:pPr marL="432000" indent="-324000">
              <a:lnSpc>
                <a:spcPct val="100000"/>
              </a:lnSpc>
              <a:spcAft>
                <a:spcPts val="1080"/>
              </a:spcAft>
              <a:buClr>
                <a:srgbClr val="EF2929"/>
              </a:buClr>
              <a:buSzPct val="45000"/>
              <a:buFont typeface="Wingdings" charset="2"/>
              <a:buChar char=""/>
            </a:pPr>
            <a:endParaRPr lang="en-US" sz="3200" b="0" strike="noStrike" spc="-1">
              <a:latin typeface="Arial"/>
            </a:endParaRPr>
          </a:p>
          <a:p>
            <a:pPr marL="432000" indent="-324000">
              <a:lnSpc>
                <a:spcPct val="100000"/>
              </a:lnSpc>
              <a:spcAft>
                <a:spcPts val="1080"/>
              </a:spcAft>
              <a:buClr>
                <a:srgbClr val="EF2929"/>
              </a:buClr>
              <a:buSzPct val="45000"/>
              <a:buFont typeface="Wingdings" charset="2"/>
              <a:buChar char=""/>
            </a:pPr>
            <a:r>
              <a:rPr lang="en-US" sz="1600" b="0" strike="noStrike" spc="-1">
                <a:solidFill>
                  <a:srgbClr val="333333"/>
                </a:solidFill>
                <a:latin typeface="Didot"/>
                <a:ea typeface="Times New Roman"/>
              </a:rPr>
              <a:t>Any expenditure incurred by the Defendant after the relevant day was met from property obtained by him as a result of his general criminal conduct.</a:t>
            </a:r>
            <a:endParaRPr lang="en-US" sz="1600" b="0" strike="noStrike" spc="-1">
              <a:latin typeface="Arial"/>
            </a:endParaRPr>
          </a:p>
          <a:p>
            <a:pPr marL="432000" indent="-324000">
              <a:lnSpc>
                <a:spcPct val="100000"/>
              </a:lnSpc>
              <a:spcAft>
                <a:spcPts val="1080"/>
              </a:spcAft>
              <a:buClr>
                <a:srgbClr val="EF2929"/>
              </a:buClr>
              <a:buSzPct val="45000"/>
              <a:buFont typeface="Wingdings" charset="2"/>
              <a:buChar char=""/>
            </a:pPr>
            <a:endParaRPr lang="en-US" sz="1600" b="0" strike="noStrike" spc="-1">
              <a:latin typeface="Arial"/>
            </a:endParaRPr>
          </a:p>
        </p:txBody>
      </p:sp>
      <p:sp>
        <p:nvSpPr>
          <p:cNvPr id="95" name="TextShape 6"/>
          <p:cNvSpPr txBox="1"/>
          <p:nvPr/>
        </p:nvSpPr>
        <p:spPr>
          <a:xfrm>
            <a:off x="5145120" y="4847760"/>
            <a:ext cx="4214160" cy="2091960"/>
          </a:xfrm>
          <a:prstGeom prst="rect">
            <a:avLst/>
          </a:prstGeom>
          <a:solidFill>
            <a:srgbClr val="FFD8CE">
              <a:alpha val="30000"/>
            </a:srgbClr>
          </a:solidFill>
          <a:ln>
            <a:noFill/>
          </a:ln>
        </p:spPr>
        <p:txBody>
          <a:bodyPr lIns="0" tIns="0" rIns="0" bIns="0">
            <a:normAutofit/>
          </a:bodyPr>
          <a:lstStyle/>
          <a:p>
            <a:pPr marL="432000" indent="-324000">
              <a:spcBef>
                <a:spcPts val="1414"/>
              </a:spcBef>
              <a:buClr>
                <a:srgbClr val="EF2929"/>
              </a:buClr>
              <a:buSzPct val="45000"/>
              <a:buFont typeface="Wingdings" charset="2"/>
              <a:buChar char=""/>
            </a:pPr>
            <a:endParaRPr lang="en-US" sz="3200" b="0" strike="noStrike" spc="-1">
              <a:latin typeface="Arial"/>
            </a:endParaRPr>
          </a:p>
          <a:p>
            <a:pPr marL="432000" indent="-324000">
              <a:spcBef>
                <a:spcPts val="1414"/>
              </a:spcBef>
              <a:buClr>
                <a:srgbClr val="EF2929"/>
              </a:buClr>
              <a:buSzPct val="45000"/>
              <a:buFont typeface="Wingdings" charset="2"/>
              <a:buChar char=""/>
            </a:pPr>
            <a:r>
              <a:rPr lang="en-US" sz="1600" b="0" strike="noStrike" spc="-1">
                <a:solidFill>
                  <a:srgbClr val="333333"/>
                </a:solidFill>
                <a:latin typeface="Didot"/>
                <a:ea typeface="Times New Roman"/>
              </a:rPr>
              <a:t>For the purposes of valuing any property obtained by the Defendant, he obtained it free of any other interest in it.</a:t>
            </a:r>
            <a:endParaRPr lang="en-US" sz="16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CustomShape 1"/>
          <p:cNvSpPr/>
          <p:nvPr/>
        </p:nvSpPr>
        <p:spPr>
          <a:xfrm>
            <a:off x="719640" y="657360"/>
            <a:ext cx="8851680" cy="5493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nSpc>
                <a:spcPct val="100000"/>
              </a:lnSpc>
            </a:pPr>
            <a:r>
              <a:rPr lang="en-US" sz="3600" b="1" strike="noStrike" spc="-1">
                <a:solidFill>
                  <a:srgbClr val="CE181E"/>
                </a:solidFill>
                <a:latin typeface="Didot"/>
              </a:rPr>
              <a:t>Particular Criminal Conduct</a:t>
            </a:r>
            <a:endParaRPr lang="en-US" sz="3600" b="0" strike="noStrike" spc="-1">
              <a:solidFill>
                <a:srgbClr val="CE181E"/>
              </a:solidFill>
              <a:latin typeface="Arial"/>
            </a:endParaRPr>
          </a:p>
        </p:txBody>
      </p:sp>
      <p:sp>
        <p:nvSpPr>
          <p:cNvPr id="97" name="CustomShape 2"/>
          <p:cNvSpPr/>
          <p:nvPr/>
        </p:nvSpPr>
        <p:spPr>
          <a:xfrm>
            <a:off x="719640" y="1563840"/>
            <a:ext cx="8636400" cy="498276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spcAft>
                <a:spcPts val="1080"/>
              </a:spcAft>
            </a:pPr>
            <a:r>
              <a:rPr lang="en-US" sz="1600" b="0" strike="noStrike" spc="-1">
                <a:solidFill>
                  <a:srgbClr val="333333"/>
                </a:solidFill>
                <a:latin typeface="Didot"/>
              </a:rPr>
              <a:t>If the Court has decided that a Defendant does not have a criminal lifestyle, it must go on to decide </a:t>
            </a:r>
            <a:r>
              <a:rPr lang="en-US" sz="1600" b="1" strike="noStrike" spc="-1">
                <a:solidFill>
                  <a:srgbClr val="333333"/>
                </a:solidFill>
                <a:latin typeface="Didot"/>
              </a:rPr>
              <a:t>if he has benefitted from his particular criminal conduct.</a:t>
            </a:r>
            <a:r>
              <a:rPr lang="en-US" sz="1600" b="0" strike="noStrike" spc="-1">
                <a:solidFill>
                  <a:srgbClr val="333333"/>
                </a:solidFill>
                <a:latin typeface="Didot"/>
              </a:rPr>
              <a:t>  Section 69 POCL</a:t>
            </a:r>
            <a:r>
              <a:rPr lang="en-US" sz="1600" b="0" i="1" strike="noStrike" spc="-1">
                <a:solidFill>
                  <a:srgbClr val="808080"/>
                </a:solidFill>
                <a:latin typeface="Didot"/>
              </a:rPr>
              <a:t> </a:t>
            </a:r>
            <a:r>
              <a:rPr lang="en-US" sz="1600" b="0" strike="noStrike" spc="-1">
                <a:solidFill>
                  <a:srgbClr val="333333"/>
                </a:solidFill>
                <a:latin typeface="Didot"/>
              </a:rPr>
              <a:t>tells us how the Court will approach this issue.</a:t>
            </a:r>
            <a:endParaRPr lang="en-US" sz="1600" b="0" strike="noStrike" spc="-1">
              <a:latin typeface="Arial"/>
            </a:endParaRPr>
          </a:p>
          <a:p>
            <a:pPr>
              <a:lnSpc>
                <a:spcPct val="100000"/>
              </a:lnSpc>
              <a:spcAft>
                <a:spcPts val="1080"/>
              </a:spcAft>
            </a:pPr>
            <a:endParaRPr lang="en-US" sz="1600" b="0" strike="noStrike" spc="-1">
              <a:latin typeface="Arial"/>
            </a:endParaRPr>
          </a:p>
          <a:p>
            <a:pPr marL="216000" indent="-216000">
              <a:lnSpc>
                <a:spcPct val="100000"/>
              </a:lnSpc>
              <a:spcAft>
                <a:spcPts val="360"/>
              </a:spcAft>
              <a:buClr>
                <a:srgbClr val="EF2929"/>
              </a:buClr>
              <a:buSzPct val="45000"/>
              <a:buFont typeface="Wingdings" charset="2"/>
              <a:buChar char=""/>
            </a:pPr>
            <a:r>
              <a:rPr lang="en-US" sz="1600" b="0" strike="noStrike" spc="-1">
                <a:solidFill>
                  <a:srgbClr val="333333"/>
                </a:solidFill>
                <a:latin typeface="Didot"/>
                <a:ea typeface="Times New Roman"/>
              </a:rPr>
              <a:t>A person then benefits from this conduct if he </a:t>
            </a:r>
            <a:r>
              <a:rPr lang="en-US" sz="1600" b="1" strike="noStrike" spc="-1">
                <a:solidFill>
                  <a:srgbClr val="333333"/>
                </a:solidFill>
                <a:latin typeface="Didot"/>
                <a:ea typeface="Times New Roman"/>
              </a:rPr>
              <a:t>obtains property as a result of, or in connection with the conduct,</a:t>
            </a:r>
            <a:r>
              <a:rPr lang="en-US" sz="1600" b="0" strike="noStrike" spc="-1">
                <a:solidFill>
                  <a:srgbClr val="333333"/>
                </a:solidFill>
                <a:latin typeface="Didot"/>
                <a:ea typeface="Times New Roman"/>
              </a:rPr>
              <a:t> and his </a:t>
            </a:r>
            <a:r>
              <a:rPr lang="en-US" sz="1600" b="1" strike="noStrike" spc="-1">
                <a:solidFill>
                  <a:srgbClr val="333333"/>
                </a:solidFill>
                <a:latin typeface="Didot"/>
                <a:ea typeface="Times New Roman"/>
              </a:rPr>
              <a:t>benefit is the value of the property</a:t>
            </a:r>
            <a:r>
              <a:rPr lang="en-US" sz="1600" b="0" strike="noStrike" spc="-1">
                <a:solidFill>
                  <a:srgbClr val="333333"/>
                </a:solidFill>
                <a:latin typeface="Didot"/>
                <a:ea typeface="Times New Roman"/>
              </a:rPr>
              <a:t> obtained. </a:t>
            </a:r>
            <a:r>
              <a:rPr lang="en-US" sz="1600" b="0" i="1" strike="noStrike" spc="-1">
                <a:solidFill>
                  <a:srgbClr val="808080"/>
                </a:solidFill>
                <a:latin typeface="Didot"/>
                <a:ea typeface="Times New Roman"/>
              </a:rPr>
              <a:t>Section 69 (3) and (4) POCL.</a:t>
            </a:r>
            <a:endParaRPr lang="en-US" sz="1600" b="0" strike="noStrike" spc="-1">
              <a:latin typeface="Arial"/>
            </a:endParaRPr>
          </a:p>
          <a:p>
            <a:pPr marL="216000" indent="-216000">
              <a:lnSpc>
                <a:spcPct val="100000"/>
              </a:lnSpc>
              <a:spcAft>
                <a:spcPts val="360"/>
              </a:spcAft>
              <a:buClr>
                <a:srgbClr val="EF2929"/>
              </a:buClr>
              <a:buSzPct val="45000"/>
              <a:buFont typeface="Wingdings" charset="2"/>
              <a:buChar char=""/>
            </a:pPr>
            <a:endParaRPr lang="en-US" sz="1600" b="0" strike="noStrike" spc="-1">
              <a:latin typeface="Arial"/>
            </a:endParaRPr>
          </a:p>
          <a:p>
            <a:pPr marL="216000" indent="-216000">
              <a:lnSpc>
                <a:spcPct val="100000"/>
              </a:lnSpc>
              <a:spcAft>
                <a:spcPts val="360"/>
              </a:spcAft>
              <a:buClr>
                <a:srgbClr val="EF2929"/>
              </a:buClr>
              <a:buSzPct val="45000"/>
              <a:buFont typeface="Wingdings" charset="2"/>
              <a:buChar char=""/>
            </a:pPr>
            <a:r>
              <a:rPr lang="en-US" sz="1600" b="0" strike="noStrike" spc="-1">
                <a:solidFill>
                  <a:srgbClr val="333333"/>
                </a:solidFill>
                <a:latin typeface="Didot"/>
                <a:ea typeface="Times New Roman"/>
              </a:rPr>
              <a:t>It should be noted that if a person obtains a </a:t>
            </a:r>
            <a:r>
              <a:rPr lang="en-US" sz="1600" b="1" strike="noStrike" spc="-1">
                <a:solidFill>
                  <a:srgbClr val="333333"/>
                </a:solidFill>
                <a:latin typeface="Didot"/>
                <a:ea typeface="Times New Roman"/>
              </a:rPr>
              <a:t>pecuniary advantage</a:t>
            </a:r>
            <a:r>
              <a:rPr lang="en-US" sz="1600" b="0" strike="noStrike" spc="-1">
                <a:solidFill>
                  <a:srgbClr val="333333"/>
                </a:solidFill>
                <a:latin typeface="Didot"/>
                <a:ea typeface="Times New Roman"/>
              </a:rPr>
              <a:t> as a result of his conduct then he is </a:t>
            </a:r>
            <a:r>
              <a:rPr lang="en-US" sz="1600" b="1" strike="noStrike" spc="-1">
                <a:solidFill>
                  <a:srgbClr val="333333"/>
                </a:solidFill>
                <a:latin typeface="Didot"/>
                <a:ea typeface="Times New Roman"/>
              </a:rPr>
              <a:t>deemed to obtain a sum of money equal to the value of the pecuniary advantage</a:t>
            </a:r>
            <a:r>
              <a:rPr lang="en-US" sz="1600" b="0" strike="noStrike" spc="-1">
                <a:solidFill>
                  <a:srgbClr val="333333"/>
                </a:solidFill>
                <a:latin typeface="Didot"/>
                <a:ea typeface="Times New Roman"/>
              </a:rPr>
              <a:t> obtained </a:t>
            </a:r>
            <a:r>
              <a:rPr lang="en-US" sz="1600" b="0" i="1" strike="noStrike" spc="-1">
                <a:solidFill>
                  <a:srgbClr val="808080"/>
                </a:solidFill>
                <a:latin typeface="Didot"/>
                <a:ea typeface="Times New Roman"/>
              </a:rPr>
              <a:t>(Section 69(5)).</a:t>
            </a:r>
            <a:endParaRPr lang="en-US" sz="16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p:nvPr/>
        </p:nvSpPr>
        <p:spPr>
          <a:xfrm>
            <a:off x="719640" y="657360"/>
            <a:ext cx="8851680" cy="5493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nSpc>
                <a:spcPct val="100000"/>
              </a:lnSpc>
            </a:pPr>
            <a:r>
              <a:rPr lang="en-US" sz="3600" b="1" strike="noStrike" spc="-1">
                <a:solidFill>
                  <a:srgbClr val="CE181E"/>
                </a:solidFill>
                <a:latin typeface="Didot"/>
              </a:rPr>
              <a:t>Assessment of Benefit</a:t>
            </a:r>
            <a:endParaRPr lang="en-US" sz="3600" b="0" strike="noStrike" spc="-1">
              <a:solidFill>
                <a:srgbClr val="CE181E"/>
              </a:solidFill>
              <a:latin typeface="Arial"/>
            </a:endParaRPr>
          </a:p>
        </p:txBody>
      </p:sp>
      <p:sp>
        <p:nvSpPr>
          <p:cNvPr id="99" name="CustomShape 2"/>
          <p:cNvSpPr/>
          <p:nvPr/>
        </p:nvSpPr>
        <p:spPr>
          <a:xfrm>
            <a:off x="719640" y="1563840"/>
            <a:ext cx="8636400" cy="498276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216000" indent="-216000">
              <a:lnSpc>
                <a:spcPct val="100000"/>
              </a:lnSpc>
              <a:spcAft>
                <a:spcPts val="1080"/>
              </a:spcAft>
              <a:buClr>
                <a:srgbClr val="EF2929"/>
              </a:buClr>
              <a:buSzPct val="45000"/>
              <a:buFont typeface="Wingdings" charset="2"/>
              <a:buChar char=""/>
            </a:pPr>
            <a:r>
              <a:rPr lang="en-US" sz="1600" b="1" u="sng" strike="noStrike" spc="-1">
                <a:solidFill>
                  <a:srgbClr val="333333"/>
                </a:solidFill>
                <a:uFillTx/>
                <a:latin typeface="Didot"/>
                <a:ea typeface="Times New Roman"/>
              </a:rPr>
              <a:t>R v Allpress</a:t>
            </a:r>
            <a:r>
              <a:rPr lang="en-US" sz="1600" b="1" strike="noStrike" spc="-1">
                <a:solidFill>
                  <a:srgbClr val="333333"/>
                </a:solidFill>
                <a:latin typeface="Didot"/>
                <a:ea typeface="Times New Roman"/>
              </a:rPr>
              <a:t> [2009] 2 Cr. App. R. (S.) 58, CA,</a:t>
            </a:r>
            <a:r>
              <a:rPr lang="en-US" sz="1600" b="0" strike="noStrike" spc="-1">
                <a:solidFill>
                  <a:srgbClr val="333333"/>
                </a:solidFill>
                <a:latin typeface="Didot"/>
                <a:ea typeface="Times New Roman"/>
              </a:rPr>
              <a:t> </a:t>
            </a:r>
            <a:endParaRPr lang="en-US" sz="1600" b="0" strike="noStrike" spc="-1">
              <a:latin typeface="Arial"/>
            </a:endParaRPr>
          </a:p>
          <a:p>
            <a:pPr marL="216000" indent="-216000">
              <a:lnSpc>
                <a:spcPct val="100000"/>
              </a:lnSpc>
              <a:spcAft>
                <a:spcPts val="1080"/>
              </a:spcAft>
              <a:buClr>
                <a:srgbClr val="EF2929"/>
              </a:buClr>
              <a:buSzPct val="45000"/>
              <a:buFont typeface="Wingdings" charset="2"/>
              <a:buChar char=""/>
            </a:pPr>
            <a:r>
              <a:rPr lang="en-US" sz="1600" b="0" strike="noStrike" spc="-1">
                <a:solidFill>
                  <a:srgbClr val="333333"/>
                </a:solidFill>
                <a:latin typeface="Didot"/>
                <a:ea typeface="Times New Roman"/>
              </a:rPr>
              <a:t>held that were a person acts as a temporary custodian or courier of criminal property he does not obtain the full value of the item, even if charged as part of a conspiracy.  If he was paid for his role, or obtained a pecuniary advantage in the form of a reduction in a drug debt, this would fall to be considered as his benefit from the offence.</a:t>
            </a:r>
            <a:endParaRPr lang="en-US" sz="1600" b="0" strike="noStrike" spc="-1">
              <a:latin typeface="Arial"/>
            </a:endParaRPr>
          </a:p>
          <a:p>
            <a:pPr marL="216000" indent="-216000">
              <a:lnSpc>
                <a:spcPct val="100000"/>
              </a:lnSpc>
              <a:spcAft>
                <a:spcPts val="1080"/>
              </a:spcAft>
              <a:buClr>
                <a:srgbClr val="EF2929"/>
              </a:buClr>
              <a:buSzPct val="45000"/>
              <a:buFont typeface="Wingdings" charset="2"/>
              <a:buChar char=""/>
            </a:pPr>
            <a:endParaRPr lang="en-US" sz="1600" b="0" strike="noStrike" spc="-1">
              <a:latin typeface="Arial"/>
            </a:endParaRPr>
          </a:p>
          <a:p>
            <a:pPr marL="216000" indent="-216000">
              <a:lnSpc>
                <a:spcPct val="100000"/>
              </a:lnSpc>
              <a:spcAft>
                <a:spcPts val="1080"/>
              </a:spcAft>
              <a:buClr>
                <a:srgbClr val="EF2929"/>
              </a:buClr>
              <a:buSzPct val="45000"/>
              <a:buFont typeface="Wingdings" charset="2"/>
              <a:buChar char=""/>
            </a:pPr>
            <a:r>
              <a:rPr lang="en-US" sz="1600" b="1" u="sng" strike="noStrike" spc="-1">
                <a:solidFill>
                  <a:srgbClr val="333333"/>
                </a:solidFill>
                <a:uFillTx/>
                <a:latin typeface="Didot"/>
                <a:ea typeface="Times New Roman"/>
              </a:rPr>
              <a:t>R v Islam</a:t>
            </a:r>
            <a:r>
              <a:rPr lang="en-US" sz="1600" b="1" strike="noStrike" spc="-1">
                <a:solidFill>
                  <a:srgbClr val="333333"/>
                </a:solidFill>
                <a:latin typeface="Didot"/>
                <a:ea typeface="Times New Roman"/>
              </a:rPr>
              <a:t> [2009] 1 A.C. 1076, HL</a:t>
            </a:r>
            <a:endParaRPr lang="en-US" sz="1600" b="0" strike="noStrike" spc="-1">
              <a:latin typeface="Arial"/>
            </a:endParaRPr>
          </a:p>
          <a:p>
            <a:pPr marL="216000" indent="-216000">
              <a:lnSpc>
                <a:spcPct val="100000"/>
              </a:lnSpc>
              <a:spcAft>
                <a:spcPts val="1080"/>
              </a:spcAft>
              <a:buClr>
                <a:srgbClr val="EF2929"/>
              </a:buClr>
              <a:buSzPct val="45000"/>
              <a:buFont typeface="Wingdings" charset="2"/>
              <a:buChar char=""/>
            </a:pPr>
            <a:r>
              <a:rPr lang="en-US" sz="1600" b="0" strike="noStrike" spc="-1">
                <a:solidFill>
                  <a:srgbClr val="333333"/>
                </a:solidFill>
                <a:latin typeface="Didot"/>
                <a:ea typeface="Times New Roman"/>
              </a:rPr>
              <a:t>Black market value of illicit goods is used when establishing benefit.  This is not to be used though when establishing available or realisable assets, as you cannot sell these items lawfully so no value can be realised from them.</a:t>
            </a:r>
            <a:endParaRPr lang="en-US" sz="16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TotalTime>
  <Words>2996</Words>
  <Application>Microsoft Macintosh PowerPoint</Application>
  <PresentationFormat>Custom</PresentationFormat>
  <Paragraphs>122</Paragraphs>
  <Slides>17</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17</vt:i4>
      </vt:variant>
    </vt:vector>
  </HeadingPairs>
  <TitlesOfParts>
    <vt:vector size="27" baseType="lpstr">
      <vt:lpstr>Arial</vt:lpstr>
      <vt:lpstr>DejaVu Sans</vt:lpstr>
      <vt:lpstr>Didot</vt:lpstr>
      <vt:lpstr>Liberation Serif</vt:lpstr>
      <vt:lpstr>Raleway-Regular</vt:lpstr>
      <vt:lpstr>Symbol</vt:lpstr>
      <vt:lpstr>Times New Roman</vt:lpstr>
      <vt:lpstr>Wingdings</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Impress</dc:title>
  <dc:subject/>
  <dc:creator/>
  <dc:description/>
  <cp:lastModifiedBy>Oliver Grimwood</cp:lastModifiedBy>
  <cp:revision>31</cp:revision>
  <dcterms:created xsi:type="dcterms:W3CDTF">2019-07-22T16:10:51Z</dcterms:created>
  <dcterms:modified xsi:type="dcterms:W3CDTF">2019-07-23T02:42:44Z</dcterms:modified>
  <dc:language>en-US</dc:language>
</cp:coreProperties>
</file>